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1"/>
  </p:notesMasterIdLst>
  <p:handoutMasterIdLst>
    <p:handoutMasterId r:id="rId22"/>
  </p:handoutMasterIdLst>
  <p:sldIdLst>
    <p:sldId id="275" r:id="rId2"/>
    <p:sldId id="257" r:id="rId3"/>
    <p:sldId id="265" r:id="rId4"/>
    <p:sldId id="261" r:id="rId5"/>
    <p:sldId id="271" r:id="rId6"/>
    <p:sldId id="281" r:id="rId7"/>
    <p:sldId id="285" r:id="rId8"/>
    <p:sldId id="287" r:id="rId9"/>
    <p:sldId id="286" r:id="rId10"/>
    <p:sldId id="289" r:id="rId11"/>
    <p:sldId id="290" r:id="rId12"/>
    <p:sldId id="291" r:id="rId13"/>
    <p:sldId id="292" r:id="rId14"/>
    <p:sldId id="293" r:id="rId15"/>
    <p:sldId id="294" r:id="rId16"/>
    <p:sldId id="288" r:id="rId17"/>
    <p:sldId id="295" r:id="rId18"/>
    <p:sldId id="296" r:id="rId19"/>
    <p:sldId id="26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CF3E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3" autoAdjust="0"/>
    <p:restoredTop sz="77246" autoAdjust="0"/>
  </p:normalViewPr>
  <p:slideViewPr>
    <p:cSldViewPr snapToGrid="0">
      <p:cViewPr varScale="1">
        <p:scale>
          <a:sx n="135" d="100"/>
          <a:sy n="135" d="100"/>
        </p:scale>
        <p:origin x="176"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8/11/25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8/11/25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Em xin chào thầy và các anh chị. Em là Tạ Quang Minh, hôm nay em xin trình bày đồ án cuối kỳ môn Mạng phức hợp với đề tài </a:t>
            </a:r>
            <a:r>
              <a:rPr lang="vi-VN" i="1" dirty="0"/>
              <a:t>Xây dựng mạng đánh giá sự biến động của thị trường chứng khoán</a:t>
            </a:r>
            <a:r>
              <a:rPr lang="vi-VN" dirty="0"/>
              <a:t>.</a:t>
            </a:r>
            <a:br>
              <a:rPr lang="vi-VN" dirty="0"/>
            </a:br>
            <a:r>
              <a:rPr lang="vi-VN" dirty="0"/>
              <a:t>Đây là sản phẩm kết hợp giữa lý thuyết mạng và dữ liệu tài chính, nhằm tìm ra cách mô hình hóa và phân tích biến động thị trường một cách trực quan và định lượng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3425732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19568-582F-1401-923B-0BAFA50352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D109D4-BEF6-A119-3591-190E4F33B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0EF1C-99A8-86FF-3793-CB920BB45B39}"/>
              </a:ext>
            </a:extLst>
          </p:cNvPr>
          <p:cNvSpPr>
            <a:spLocks noGrp="1"/>
          </p:cNvSpPr>
          <p:nvPr>
            <p:ph type="body" idx="1"/>
          </p:nvPr>
        </p:nvSpPr>
        <p:spPr/>
        <p:txBody>
          <a:bodyPr/>
          <a:lstStyle/>
          <a:p>
            <a:r>
              <a:rPr lang="vi-VN" dirty="0"/>
              <a:t>Sau khi dựng được DHVG, em tiến hành thống kê các thành phần cơ bản.</a:t>
            </a:r>
            <a:br>
              <a:rPr lang="vi-VN" dirty="0"/>
            </a:br>
            <a:r>
              <a:rPr lang="vi-VN" dirty="0"/>
              <a:t>Mạng có 306 nút và 583 cạnh, trong khi số cạnh tối đa nếu nối đầy đủ là hơn 93 nghìn. Điều này cho thấy mật độ mạng chỉ 0.6%, tức là mạng rất thưa – đặc trưng thường thấy ở DHVG vì điều kiện tầm nhìn khá chặt.</a:t>
            </a:r>
            <a:br>
              <a:rPr lang="vi-VN" dirty="0"/>
            </a:br>
            <a:r>
              <a:rPr lang="vi-VN" dirty="0"/>
              <a:t>Bậc trung bình là 3.82, nghĩa là một phiên dao động thường kết nối và ảnh hưởng tới khoảng 4 phiên khác.</a:t>
            </a:r>
            <a:br>
              <a:rPr lang="vi-VN" dirty="0"/>
            </a:br>
            <a:r>
              <a:rPr lang="vi-VN" dirty="0"/>
              <a:t>Hình bên phải là trực quan hóa mạng theo mức độ ảnh hưởng (out-degree), màu càng sáng thể hiện nút có out-degree càng cao. Có thể thấy chỉ một vài nút nổi bật về màu sắc – đó là những phiên có tầm ảnh hưởng rộng, kết nối tới nhiều phiên sau.</a:t>
            </a:r>
            <a:br>
              <a:rPr lang="vi-VN" dirty="0"/>
            </a:br>
            <a:r>
              <a:rPr lang="vi-VN" dirty="0"/>
              <a:t>Thông tin này là nền tảng để em phân tích sâu hơn ở các phần tiếp theo, ví dụ xác định các nút trung tâm hoặc mô phỏng quá trình lan truyền.</a:t>
            </a:r>
            <a:endParaRPr lang="en-US" dirty="0"/>
          </a:p>
        </p:txBody>
      </p:sp>
      <p:sp>
        <p:nvSpPr>
          <p:cNvPr id="4" name="Slide Number Placeholder 3">
            <a:extLst>
              <a:ext uri="{FF2B5EF4-FFF2-40B4-BE49-F238E27FC236}">
                <a16:creationId xmlns:a16="http://schemas.microsoft.com/office/drawing/2014/main" id="{0580AE11-0BBA-5893-972E-4A20E99ED788}"/>
              </a:ext>
            </a:extLst>
          </p:cNvPr>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1595919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E1ADF-6942-C34C-E7FE-CCEF29EDB9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0B6362-F090-61EA-0C02-D1282287CD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13E133-AFC0-AFEE-E4A7-DE7F41241141}"/>
              </a:ext>
            </a:extLst>
          </p:cNvPr>
          <p:cNvSpPr>
            <a:spLocks noGrp="1"/>
          </p:cNvSpPr>
          <p:nvPr>
            <p:ph type="body" idx="1"/>
          </p:nvPr>
        </p:nvSpPr>
        <p:spPr/>
        <p:txBody>
          <a:bodyPr/>
          <a:lstStyle/>
          <a:p>
            <a:pPr>
              <a:buNone/>
            </a:pPr>
            <a:r>
              <a:rPr lang="vi-VN" b="1" dirty="0"/>
              <a:t>Phân bố bậc vào</a:t>
            </a:r>
          </a:p>
          <a:p>
            <a:pPr>
              <a:buFont typeface="Arial" panose="020B0604020202020204" pitchFamily="34" charset="0"/>
              <a:buChar char="•"/>
            </a:pPr>
            <a:r>
              <a:rPr lang="vi-VN" b="1" dirty="0"/>
              <a:t>Phần lớn các node có bậc vào thấp</a:t>
            </a:r>
            <a:r>
              <a:rPr lang="vi-VN" dirty="0"/>
              <a:t>, tập trung chủ yếu ở mức 1–2.</a:t>
            </a:r>
          </a:p>
          <a:p>
            <a:pPr>
              <a:buFont typeface="Arial" panose="020B0604020202020204" pitchFamily="34" charset="0"/>
              <a:buChar char="•"/>
            </a:pPr>
            <a:r>
              <a:rPr lang="vi-VN" dirty="0"/>
              <a:t>Có hơn </a:t>
            </a:r>
            <a:r>
              <a:rPr lang="vi-VN" b="1" dirty="0"/>
              <a:t>160 node chỉ có bậc vào = 1</a:t>
            </a:r>
            <a:r>
              <a:rPr lang="vi-VN" dirty="0"/>
              <a:t>, và gần như </a:t>
            </a:r>
            <a:r>
              <a:rPr lang="vi-VN" b="1" dirty="0"/>
              <a:t>không có node nào có bậc vào &gt; 8</a:t>
            </a:r>
            <a:r>
              <a:rPr lang="vi-VN" dirty="0"/>
              <a:t>.</a:t>
            </a:r>
          </a:p>
          <a:p>
            <a:pPr>
              <a:buFont typeface="Arial" panose="020B0604020202020204" pitchFamily="34" charset="0"/>
              <a:buChar char="•"/>
            </a:pPr>
            <a:r>
              <a:rPr lang="vi-VN" dirty="0"/>
              <a:t>Rất ít node có bậc vào bằng 0 – chứng tỏ phần lớn các phiên giao dịch đều </a:t>
            </a:r>
            <a:r>
              <a:rPr lang="vi-VN" b="1" dirty="0"/>
              <a:t>bị ảnh hưởng bởi ít nhất một phiên trước đó</a:t>
            </a:r>
            <a:r>
              <a:rPr lang="vi-VN" dirty="0"/>
              <a:t>.</a:t>
            </a:r>
          </a:p>
          <a:p>
            <a:pPr>
              <a:buNone/>
            </a:pPr>
            <a:r>
              <a:rPr lang="en-US" b="1" dirty="0"/>
              <a:t>🔹 </a:t>
            </a:r>
            <a:r>
              <a:rPr lang="vi-VN" b="1" dirty="0"/>
              <a:t>Phân bố bậc ra</a:t>
            </a:r>
          </a:p>
          <a:p>
            <a:pPr>
              <a:buFont typeface="Arial" panose="020B0604020202020204" pitchFamily="34" charset="0"/>
              <a:buChar char="•"/>
            </a:pPr>
            <a:r>
              <a:rPr lang="vi-VN" dirty="0"/>
              <a:t>Tương tự như bậc vào, phần lớn các node </a:t>
            </a:r>
            <a:r>
              <a:rPr lang="vi-VN" b="1" dirty="0"/>
              <a:t>chỉ kết nối ra 1–2 node khác</a:t>
            </a:r>
            <a:r>
              <a:rPr lang="vi-VN" dirty="0"/>
              <a:t>.</a:t>
            </a:r>
          </a:p>
          <a:p>
            <a:pPr>
              <a:buFont typeface="Arial" panose="020B0604020202020204" pitchFamily="34" charset="0"/>
              <a:buChar char="•"/>
            </a:pPr>
            <a:r>
              <a:rPr lang="vi-VN" dirty="0"/>
              <a:t>Đuôi phân bố kéo dài hơn một chút, với một số node có bậc ra lên đến 7.</a:t>
            </a:r>
          </a:p>
          <a:p>
            <a:pPr>
              <a:buFont typeface="Arial" panose="020B0604020202020204" pitchFamily="34" charset="0"/>
              <a:buChar char="•"/>
            </a:pPr>
            <a:r>
              <a:rPr lang="vi-VN" dirty="0"/>
              <a:t>Điều này phản ánh rằng </a:t>
            </a:r>
            <a:r>
              <a:rPr lang="vi-VN" b="1" dirty="0"/>
              <a:t>chỉ một số rất ít phiên có khả năng ảnh hưởng đến nhiều phiên sau</a:t>
            </a:r>
            <a:r>
              <a:rPr lang="vi-VN" dirty="0"/>
              <a:t>.</a:t>
            </a:r>
          </a:p>
        </p:txBody>
      </p:sp>
      <p:sp>
        <p:nvSpPr>
          <p:cNvPr id="4" name="Slide Number Placeholder 3">
            <a:extLst>
              <a:ext uri="{FF2B5EF4-FFF2-40B4-BE49-F238E27FC236}">
                <a16:creationId xmlns:a16="http://schemas.microsoft.com/office/drawing/2014/main" id="{5DCBF040-B58B-679E-9232-1291493888DF}"/>
              </a:ext>
            </a:extLst>
          </p:cNvPr>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912536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BDC2C-C39D-C6D5-DEC9-AC75CF8468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D75ED-F7B9-42EB-BB36-DFBE6114A0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FFB4B-EF0C-B357-20B5-BA714F47496A}"/>
              </a:ext>
            </a:extLst>
          </p:cNvPr>
          <p:cNvSpPr>
            <a:spLocks noGrp="1"/>
          </p:cNvSpPr>
          <p:nvPr>
            <p:ph type="body" idx="1"/>
          </p:nvPr>
        </p:nvSpPr>
        <p:spPr/>
        <p:txBody>
          <a:bodyPr/>
          <a:lstStyle/>
          <a:p>
            <a:pPr marL="342900" marR="0" lvl="0" indent="-342900" algn="just">
              <a:lnSpc>
                <a:spcPct val="120000"/>
              </a:lnSpc>
              <a:spcBef>
                <a:spcPts val="600"/>
              </a:spcBef>
              <a:buFont typeface="Symbol" panose="05050102010706020507" pitchFamily="18" charset="2"/>
              <a:buChar char=""/>
              <a:tabLst>
                <a:tab pos="457200" algn="l"/>
              </a:tabLst>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Độ</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dài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trung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bình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đường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ngắn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nhất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giữa</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các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node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được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với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nhau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7.84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bước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342900" marR="0" lvl="0" indent="-342900" algn="just">
              <a:lnSpc>
                <a:spcPct val="120000"/>
              </a:lnSpc>
              <a:buFont typeface="Symbol" panose="05050102010706020507" pitchFamily="18" charset="2"/>
              <a:buChar char=""/>
              <a:tabLst>
                <a:tab pos="457200" algn="l"/>
              </a:tabLst>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Đường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ngắn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nhất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dài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nhất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đường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kính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trong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mạng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là</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31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bước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342900" marR="0" lvl="0" indent="-342900" algn="just">
              <a:lnSpc>
                <a:spcPct val="120000"/>
              </a:lnSpc>
              <a:spcAft>
                <a:spcPts val="600"/>
              </a:spcAft>
              <a:buFont typeface="Symbol" panose="05050102010706020507" pitchFamily="18" charset="2"/>
              <a:buChar char=""/>
              <a:tabLst>
                <a:tab pos="457200" algn="l"/>
              </a:tabLst>
            </a:pP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Hầu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hết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các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node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có</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đến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được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với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nhau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trong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khoảng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dưới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10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bước</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thể</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hiện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tính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lan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truyền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tương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tốt</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trong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chuỗi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thời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gian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cổ</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phiếu</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p:txBody>
      </p:sp>
      <p:sp>
        <p:nvSpPr>
          <p:cNvPr id="4" name="Slide Number Placeholder 3">
            <a:extLst>
              <a:ext uri="{FF2B5EF4-FFF2-40B4-BE49-F238E27FC236}">
                <a16:creationId xmlns:a16="http://schemas.microsoft.com/office/drawing/2014/main" id="{B4795A57-EC67-321E-E9B4-D21E857A1EBB}"/>
              </a:ext>
            </a:extLst>
          </p:cNvPr>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2357144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E40FA-04FF-8352-6207-1A1F984655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8ACF2E-051A-D47A-33D0-1CECE703A8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1CF3B-537A-1007-121F-59C555FA855D}"/>
              </a:ext>
            </a:extLst>
          </p:cNvPr>
          <p:cNvSpPr>
            <a:spLocks noGrp="1"/>
          </p:cNvSpPr>
          <p:nvPr>
            <p:ph type="body" idx="1"/>
          </p:nvPr>
        </p:nvSpPr>
        <p:spPr/>
        <p:txBody>
          <a:bodyPr/>
          <a:lstStyle/>
          <a:p>
            <a:pPr marL="342900" marR="0" lvl="0" indent="-342900" algn="just">
              <a:lnSpc>
                <a:spcPct val="120000"/>
              </a:lnSpc>
              <a:spcBef>
                <a:spcPts val="600"/>
              </a:spcBef>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Vertex-independent paths (VIP):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hai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đường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dùng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chung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node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trung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gian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nào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342900" marR="0" lvl="0" indent="-342900" algn="just">
              <a:lnSpc>
                <a:spcPct val="120000"/>
              </a:lnSpc>
              <a:spcAft>
                <a:spcPts val="600"/>
              </a:spcAft>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Edge-independent paths (EIP):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hai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đường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dùng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chung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cạnh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nào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p:txBody>
      </p:sp>
      <p:sp>
        <p:nvSpPr>
          <p:cNvPr id="4" name="Slide Number Placeholder 3">
            <a:extLst>
              <a:ext uri="{FF2B5EF4-FFF2-40B4-BE49-F238E27FC236}">
                <a16:creationId xmlns:a16="http://schemas.microsoft.com/office/drawing/2014/main" id="{B4F69E43-3901-48A2-AD05-5EEB211E94B9}"/>
              </a:ext>
            </a:extLst>
          </p:cNvPr>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482740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8E301-DE52-67AD-916F-669EA49545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5AC741-C2A4-1571-619A-9FC1E24B24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F9CF26-A341-E536-F9E1-68555795A39E}"/>
              </a:ext>
            </a:extLst>
          </p:cNvPr>
          <p:cNvSpPr>
            <a:spLocks noGrp="1"/>
          </p:cNvSpPr>
          <p:nvPr>
            <p:ph type="body" idx="1"/>
          </p:nvPr>
        </p:nvSpPr>
        <p:spPr/>
        <p:txBody>
          <a:bodyPr/>
          <a:lstStyle/>
          <a:p>
            <a:pPr marL="342900" marR="0" lvl="0" indent="-342900" algn="just">
              <a:lnSpc>
                <a:spcPct val="120000"/>
              </a:lnSpc>
              <a:spcBef>
                <a:spcPts val="600"/>
              </a:spcBef>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Vertex-independent paths (VIP):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hai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đường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dùng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chung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node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trung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gian</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nào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a:p>
            <a:pPr marL="342900" marR="0" lvl="0" indent="-342900" algn="just">
              <a:lnSpc>
                <a:spcPct val="120000"/>
              </a:lnSpc>
              <a:spcAft>
                <a:spcPts val="600"/>
              </a:spcAft>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Edge-independent paths (EIP):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hai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đường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không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dùng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chung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cạnh</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nào</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a:t>
            </a:r>
          </a:p>
        </p:txBody>
      </p:sp>
      <p:sp>
        <p:nvSpPr>
          <p:cNvPr id="4" name="Slide Number Placeholder 3">
            <a:extLst>
              <a:ext uri="{FF2B5EF4-FFF2-40B4-BE49-F238E27FC236}">
                <a16:creationId xmlns:a16="http://schemas.microsoft.com/office/drawing/2014/main" id="{EF6EEFC7-B949-E114-BE45-CA11F536B670}"/>
              </a:ext>
            </a:extLst>
          </p:cNvPr>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74686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76B2B-3A29-9E45-D320-BB1ED6162A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14C36-B7A0-9D45-2018-78434C1D2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3B26EC-E253-1FEF-FFE4-9B471492FEFF}"/>
              </a:ext>
            </a:extLst>
          </p:cNvPr>
          <p:cNvSpPr>
            <a:spLocks noGrp="1"/>
          </p:cNvSpPr>
          <p:nvPr>
            <p:ph type="body" idx="1"/>
          </p:nvPr>
        </p:nvSpPr>
        <p:spPr/>
        <p:txBody>
          <a:bodyPr/>
          <a:lstStyle/>
          <a:p>
            <a:pPr marL="0" marR="0" lvl="0" indent="0" algn="l">
              <a:lnSpc>
                <a:spcPct val="120000"/>
              </a:lnSpc>
              <a:spcBef>
                <a:spcPts val="600"/>
              </a:spcBef>
              <a:buFont typeface="Symbol" panose="05050102010706020507" pitchFamily="18" charset="2"/>
              <a:buNone/>
              <a:tabLst>
                <a:tab pos="457200" algn="l"/>
              </a:tabLst>
            </a:pPr>
            <a:r>
              <a:rPr lang="vi-VN" sz="1800" dirty="0"/>
              <a:t>Ở slide này, em minh họa khả năng khuếch tán ảnh hưởng trong mạng, cụ thể là từ nút 272.</a:t>
            </a:r>
            <a:br>
              <a:rPr lang="vi-VN" sz="1800" dirty="0"/>
            </a:br>
            <a:r>
              <a:rPr lang="vi-VN" sz="1800" dirty="0"/>
              <a:t>Do mạng là đồ thị có hướng theo thời gian, khuếch tán chỉ diễn ra một chiều từ quá khứ sang tương lai, tức là từ các phiên trước đến các phiên sau.</a:t>
            </a:r>
            <a:br>
              <a:rPr lang="vi-VN" sz="1800" dirty="0"/>
            </a:br>
            <a:r>
              <a:rPr lang="vi-VN" sz="1800" dirty="0"/>
              <a:t>Vì mạng không tồn tại thành phần liên thông mạnh (SCC) lớn, nên không có hiện tượng khuếch tán ngược hay vòng phản hồi — một phiên sau sẽ không ảnh hưởng trở lại phiên trước.</a:t>
            </a:r>
            <a:br>
              <a:rPr lang="vi-VN" sz="1800" dirty="0"/>
            </a:br>
            <a:r>
              <a:rPr lang="vi-VN" sz="1800" dirty="0"/>
              <a:t>Quan sát hình minh họa, ta thấy từ nút 272, ảnh hưởng chỉ lan ra một số nhóm nút nhất định, không bao phủ toàn mạng. Điều này cho thấy khả năng khuếch tán bị giới hạn, và chỉ tồn tại ở một số nút đặc biệt.</a:t>
            </a:r>
            <a:br>
              <a:rPr lang="vi-VN" sz="1800" dirty="0"/>
            </a:br>
            <a:r>
              <a:rPr lang="vi-VN" sz="1800" dirty="0"/>
              <a:t>Về ý nghĩa, nút 272 là một phiên giao dịch có biến động cao, và sự ảnh hưởng của nó kéo dài tới nhiều ngày sau, đóng vai trò như một tâm truyền động trong giai đoạn đó</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p:txBody>
      </p:sp>
      <p:sp>
        <p:nvSpPr>
          <p:cNvPr id="4" name="Slide Number Placeholder 3">
            <a:extLst>
              <a:ext uri="{FF2B5EF4-FFF2-40B4-BE49-F238E27FC236}">
                <a16:creationId xmlns:a16="http://schemas.microsoft.com/office/drawing/2014/main" id="{4BD54168-6712-7DDF-02E5-743682DBBEE2}"/>
              </a:ext>
            </a:extLst>
          </p:cNvPr>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4202009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phần này, em đưa ra đánh giá tổng thể về mạng đã xây dựng.</a:t>
            </a:r>
            <a:br>
              <a:rPr lang="vi-VN" dirty="0"/>
            </a:br>
            <a:r>
              <a:rPr lang="vi-VN" dirty="0"/>
              <a:t>Mạng được tạo ra từ chuỗi thời gian dao động cổ phiếu bằng mô hình HVG, giữ nguyên đặc điểm theo thời gian và thể hiện được cấu trúc phức tạp với những đặc trưng rõ rệt.</a:t>
            </a:r>
            <a:br>
              <a:rPr lang="vi-VN" dirty="0"/>
            </a:br>
            <a:r>
              <a:rPr lang="vi-VN" dirty="0"/>
              <a:t>Về quy mô, mạng gồm 306 nút và 583 cạnh, mật độ rất thấp. Điều này phản ánh bản chất liên kết có chọn lọc và phân tán theo thời gian – chỉ những phiên ‘nhìn thấy nhau’ mới có kết nối, thay vì kết nối toàn bộ.</a:t>
            </a:r>
            <a:br>
              <a:rPr lang="vi-VN" dirty="0"/>
            </a:br>
            <a:r>
              <a:rPr lang="vi-VN" dirty="0"/>
              <a:t>Mỗi nút trung bình có bậc vào ra từ 2–5, phù hợp với kỳ vọng khi áp dụng HVG cho chuỗi thời gian tài chính.</a:t>
            </a:r>
            <a:br>
              <a:rPr lang="vi-VN" dirty="0"/>
            </a:br>
            <a:r>
              <a:rPr lang="vi-VN" dirty="0"/>
              <a:t>Về tính liên thông, mạng không có thành phần liên thông mạnh do hướng thời gian một chiều, nên không tồn tại chu trình. Đây là đặc điểm quan trọng sẽ ảnh hưởng đến khả năng khuếch tán và các chỉ số trung tâm trong các phần sau</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213486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cs typeface="Angsana New" panose="02020603050405020304" pitchFamily="18" charset="-34"/>
              </a:rPr>
              <a:t>Degree Centrality, Katz Centrality, </a:t>
            </a:r>
            <a:r>
              <a:rPr lang="en-US" sz="1800" dirty="0" err="1">
                <a:effectLst/>
                <a:latin typeface="Times New Roman" panose="02020603050405020304" pitchFamily="18" charset="0"/>
                <a:ea typeface="Calibri" panose="020F0502020204030204" pitchFamily="34" charset="0"/>
                <a:cs typeface="Angsana New" panose="02020603050405020304" pitchFamily="18" charset="-34"/>
              </a:rPr>
              <a:t>và</a:t>
            </a:r>
            <a:r>
              <a:rPr lang="en-US" sz="1800" dirty="0">
                <a:effectLst/>
                <a:latin typeface="Times New Roman" panose="02020603050405020304" pitchFamily="18" charset="0"/>
                <a:ea typeface="Calibri" panose="020F0502020204030204" pitchFamily="34" charset="0"/>
                <a:cs typeface="Angsana New" panose="02020603050405020304" pitchFamily="18" charset="-34"/>
              </a:rPr>
              <a:t> PageRank </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40340121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31326-F48D-A6A3-51C6-F5725B0F5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482637-6ED8-5D56-0B03-DF7C70130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4A5CE-A801-EB82-57F1-3354C3FDB376}"/>
              </a:ext>
            </a:extLst>
          </p:cNvPr>
          <p:cNvSpPr>
            <a:spLocks noGrp="1"/>
          </p:cNvSpPr>
          <p:nvPr>
            <p:ph type="body" idx="1"/>
          </p:nvPr>
        </p:nvSpPr>
        <p:spPr/>
        <p:txBody>
          <a:bodyPr/>
          <a:lstStyle/>
          <a:p>
            <a:r>
              <a:rPr lang="vi-VN" sz="1800" dirty="0"/>
              <a:t>Kết thúc bài trình bày, em xin tóm tắt lại một số điểm chính.</a:t>
            </a:r>
            <a:br>
              <a:rPr lang="vi-VN" sz="1800" dirty="0"/>
            </a:br>
            <a:r>
              <a:rPr lang="vi-VN" sz="1800" dirty="0"/>
              <a:t>Bài tập đã xây dựng thành công một mạng phức có hướng và có trọng số từ chuỗi thời gian dao động giá cổ phiếu trên thị trường Việt Nam, sử dụng phương pháp HVG.</a:t>
            </a:r>
            <a:br>
              <a:rPr lang="vi-VN" sz="1800" dirty="0"/>
            </a:br>
            <a:r>
              <a:rPr lang="vi-VN" sz="1800" dirty="0"/>
              <a:t>Thông qua các thông số tính toán, em đã đánh giá được một phần đặc điểm của mạng, như mật độ, bậc trung bình, tính liên thông, và xác định được các nút có vai trò trung tâm.</a:t>
            </a:r>
            <a:br>
              <a:rPr lang="vi-VN" sz="1800" dirty="0"/>
            </a:br>
            <a:r>
              <a:rPr lang="vi-VN" sz="1800" dirty="0"/>
              <a:t>Cách tiếp cận này mang lại góc nhìn trực quan và định lượng mới trong phân tích cổ phiếu, giúp hiểu rõ hơn về cấu trúc lan truyền ảnh hưởng giữa các phiên giao dịch.</a:t>
            </a:r>
            <a:br>
              <a:rPr lang="vi-VN" sz="1800" dirty="0"/>
            </a:br>
            <a:r>
              <a:rPr lang="vi-VN" sz="1800" dirty="0"/>
              <a:t>Về hướng phát triển, em sẽ:</a:t>
            </a:r>
          </a:p>
          <a:p>
            <a:r>
              <a:rPr lang="vi-VN" sz="1800" dirty="0"/>
              <a:t>Tính toán thêm cho các mã cổ phiếu khác để mở rộng dữ liệu.</a:t>
            </a:r>
          </a:p>
          <a:p>
            <a:r>
              <a:rPr lang="vi-VN" sz="1800" dirty="0"/>
              <a:t>So sánh mạng HVG giữa các mã để tìm ra điểm chung và khác biệt.</a:t>
            </a:r>
          </a:p>
          <a:p>
            <a:r>
              <a:rPr lang="vi-VN" sz="1800" dirty="0"/>
              <a:t>Xây dựng siêu mạng kết nối nhiều cổ phiếu nhằm phân tích mối liên hệ liên ngành.</a:t>
            </a:r>
          </a:p>
          <a:p>
            <a:r>
              <a:rPr lang="vi-VN" sz="1800" dirty="0"/>
              <a:t>Và có thể áp dụng các mô hình GNN để phục vụ mục tiêu cảnh báo sớm các biến động mạnh trên thị trường.</a:t>
            </a:r>
            <a:br>
              <a:rPr lang="vi-VN" sz="1800" dirty="0"/>
            </a:br>
            <a:r>
              <a:rPr lang="vi-VN" sz="1800" dirty="0"/>
              <a:t>Em xin chân thành cảm ơn thầy và mọi người đã lắng nghe.</a:t>
            </a:r>
          </a:p>
        </p:txBody>
      </p:sp>
      <p:sp>
        <p:nvSpPr>
          <p:cNvPr id="4" name="Slide Number Placeholder 3">
            <a:extLst>
              <a:ext uri="{FF2B5EF4-FFF2-40B4-BE49-F238E27FC236}">
                <a16:creationId xmlns:a16="http://schemas.microsoft.com/office/drawing/2014/main" id="{A533A599-D635-C2E6-D584-C52881A0E1E7}"/>
              </a:ext>
            </a:extLst>
          </p:cNvPr>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785111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Em xin cảm ơn thầy và mọi người đã lắng nghe. Em sẵn sàng trả lời câu hỏi, đặc biệt về phần xây dựng DHVG, lựa chọn đặc trưng Sₜ, và ý nghĩa của các chỉ số mạng.</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3985360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nghiên cứu này, em sử dụng lý thuyết mạng phức hợp để phân tích dữ liệu chứng khoán.</a:t>
            </a:r>
            <a:br>
              <a:rPr lang="vi-VN" dirty="0"/>
            </a:br>
            <a:r>
              <a:rPr lang="vi-VN" dirty="0"/>
              <a:t>Mạng phức hợp thường được áp dụng trong rất nhiều lĩnh vực như mạng xã hội, sinh học, hệ thống điện… và với thị trường chứng khoán, mạng có thể giúp chúng ta hình dung mối quan hệ ẩn giữa các phiên giao dịch, phát hiện phiên quan trọng, và thậm chí nhận diện dấu hiệu bất thường.</a:t>
            </a:r>
            <a:br>
              <a:rPr lang="vi-VN" dirty="0"/>
            </a:br>
            <a:r>
              <a:rPr lang="vi-VN" dirty="0"/>
              <a:t>GVHD là thầy Phạm Văn Tiến và em là tác giả thực hiện</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895105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Bài trình bày gồm 4 phần chính:</a:t>
            </a:r>
          </a:p>
          <a:p>
            <a:r>
              <a:rPr lang="vi-VN" dirty="0"/>
              <a:t>1. Giới thiệu đề tài – lý do chọn, mục tiêu nghiên cứu.</a:t>
            </a:r>
          </a:p>
          <a:p>
            <a:r>
              <a:rPr lang="vi-VN" dirty="0"/>
              <a:t>2. Cách xây dựng mạng và tính các thông số.</a:t>
            </a:r>
          </a:p>
          <a:p>
            <a:r>
              <a:rPr lang="vi-VN" dirty="0"/>
              <a:t>3. Đánh giá kết quả và phân tích ý nghĩa.</a:t>
            </a:r>
          </a:p>
          <a:p>
            <a:r>
              <a:rPr lang="vi-VN" dirty="0"/>
              <a:t>4. Kết luận, hạn chế và hướng phát triển.</a:t>
            </a:r>
            <a:br>
              <a:rPr lang="vi-VN" dirty="0"/>
            </a:br>
            <a:r>
              <a:rPr lang="vi-VN" dirty="0"/>
              <a:t>Em sẽ đi theo thứ tự này để mọi người dễ theo dõi.”</a:t>
            </a:r>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535204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Thị trường chứng khoán là một hệ thống phức tạp, nơi giá cả biến động theo nhiều yếu tố, khó dự đoán.</a:t>
            </a:r>
            <a:br>
              <a:rPr lang="vi-VN" dirty="0"/>
            </a:br>
            <a:r>
              <a:rPr lang="vi-VN" dirty="0"/>
              <a:t>Mục tiêu của em là sử dụng mạng phức hợp, cụ thể là đồ thị tầm nhìn ngang có hướng (Directed Horizontal Visibility Graph – DHVG), để mô hình hóa dữ liệu chứng khoán thành một mạng, từ đó phân tích đặc trưng cấu trúc và xác định những phiên giao dịch ‘quan trọng’.</a:t>
            </a:r>
            <a:br>
              <a:rPr lang="vi-VN" dirty="0"/>
            </a:br>
            <a:r>
              <a:rPr lang="vi-VN" dirty="0"/>
              <a:t>Em chọn mạng phức vì:</a:t>
            </a:r>
          </a:p>
          <a:p>
            <a:r>
              <a:rPr lang="vi-VN" dirty="0"/>
              <a:t>Có thể mô hình hóa quan hệ giữa các phiên theo một cấu trúc định hình.</a:t>
            </a:r>
          </a:p>
          <a:p>
            <a:r>
              <a:rPr lang="vi-VN" dirty="0"/>
              <a:t>Cho phép khai thác các chỉ số mạng như độ bậc, hệ số phân cụm, độ trung tâm… để phân tích xu hướng và bất thường.</a:t>
            </a:r>
            <a:br>
              <a:rPr lang="vi-VN" dirty="0"/>
            </a:br>
            <a:r>
              <a:rPr lang="vi-VN" dirty="0"/>
              <a:t>Về dữ liệu, em chọn 5 mã đại diện: FPT, SSI, VCB, VHM, ACB, giai đoạn từ 2/1/2024 đến 27/3/2025.”</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611839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Đầu tiên, từ dữ liệu OHLC của từng phiên, em tính ra một chỉ số đặc trưng cho mức biến động – gọi là Sₜ.</a:t>
            </a:r>
            <a:br>
              <a:rPr lang="vi-VN" dirty="0"/>
            </a:br>
            <a:r>
              <a:rPr lang="vi-VN" dirty="0"/>
              <a:t>Sₜ được tính dựa trên diện tích hình tứ giác tạo bởi các điểm giá mở, cao nhất, thấp nhất và đóng khi nối trên đồ thị giá theo trục thời gian. Cách này giúp gói gọn thông tin biến động trong một phiên thành một số duy nhất.</a:t>
            </a:r>
            <a:br>
              <a:rPr lang="vi-VN" dirty="0"/>
            </a:br>
            <a:r>
              <a:rPr lang="vi-VN" dirty="0"/>
              <a:t>Tiếp theo, em xây dựng DHVG: mỗi nút là một phiên, và tạo cạnh i→j nếu i&lt;j và mọi phiên ở giữa thỏa điều kiện ‘thấy được’ – tức giá của phiên giữa thấp hơn cả hai phiên i và j. Điều này đảm bảo mạng giữ hướng thời gian và phản ánh cấu trúc quan sát</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3231995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Đây là công thức chi tiết tính Sₜ. Em lấy các đoạn AB, BC, CD từ giá mở–cao, cao–thấp, và thấp–đóng, rồi tính diện tích tương ứng. Tổng diện tích này chính là độ dao động của phiên.</a:t>
            </a:r>
            <a:br>
              <a:rPr lang="vi-VN" dirty="0"/>
            </a:br>
            <a:r>
              <a:rPr lang="vi-VN" dirty="0"/>
              <a:t>Ưu điểm: không chỉ phản ánh khoảng chênh giữa giá mở và đóng mà còn bao gồm cả biến động nội phiên, giúp phân tích chính xác hơn so với chỉ dùng return hay high-low spread.</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356544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slide này, em trình bày đồ thị biến động diện tích – tức giá trị Sₜ – trong 30 phiên đầu tiên của giai đoạn nghiên cứu.</a:t>
            </a:r>
            <a:br>
              <a:rPr lang="vi-VN" dirty="0"/>
            </a:br>
            <a:r>
              <a:rPr lang="vi-VN" dirty="0"/>
              <a:t>Trục hoành là ngày giao dịch, trục tung là giá trị dao động được tính theo công thức từ giá mở, cao nhất, thấp nhất và đóng cửa.</a:t>
            </a:r>
            <a:br>
              <a:rPr lang="vi-VN" dirty="0"/>
            </a:br>
            <a:r>
              <a:rPr lang="vi-VN" dirty="0"/>
              <a:t>Ta có thể thấy phần lớn các phiên có dao động quanh mức 0.5 đến 1.0, nhưng có một số đỉnh nổi bật, ví dụ ngày 5/2/2024 vượt hẳn lên hơn 2.2. Đây là các phiên biến động mạnh, thường liên quan tới tin tức hoặc sự kiện tác động lớn đến giá.</a:t>
            </a:r>
            <a:br>
              <a:rPr lang="vi-VN" dirty="0"/>
            </a:br>
            <a:r>
              <a:rPr lang="vi-VN" dirty="0"/>
              <a:t>Những phiên này khi đưa vào đồ thị DHVG sẽ có khả năng ‘nhìn thấy’ nhiều phiên khác hơn, dẫn tới bậc nút cao và ảnh hưởng lớn trong các chỉ số trung tâm.</a:t>
            </a:r>
            <a:br>
              <a:rPr lang="vi-VN" dirty="0"/>
            </a:br>
            <a:r>
              <a:rPr lang="vi-VN" dirty="0"/>
              <a:t>Mục tiêu của bước này là vừa minh họa cách tính Sₜ, vừa chỉ ra tiềm năng nhận diện các phiên quan trọng ngay từ đặc trưng đầu vào.</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789383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Sau khi có đặc trưng dao động Sₜ, bước tiếp theo là chọn mô hình mạng phù hợp để biểu diễn mối quan hệ theo thời gian.</a:t>
            </a:r>
            <a:br>
              <a:rPr lang="vi-VN" dirty="0"/>
            </a:br>
            <a:r>
              <a:rPr lang="vi-VN" dirty="0"/>
              <a:t>Ở đây em chọn Directed Visibility Graph, vì mô hình này vừa giữ được yếu tố thời gian, vừa thể hiện được hiện tượng lan truyền ảnh hưởng từ quá khứ sang tương lai.</a:t>
            </a:r>
            <a:br>
              <a:rPr lang="vi-VN" dirty="0"/>
            </a:br>
            <a:r>
              <a:rPr lang="vi-VN" dirty="0"/>
              <a:t>Trong cấu trúc này, mỗi node biểu diễn một điểm dữ liệu (ti,Yti)(t_i, Y_{t_i})(ti​,Yti​​), trong đó YtiY_{t_i}Yti​​ là giá trị dao động ở ngày tit_iti​, còn tit_iti​ là mốc thời gian.</a:t>
            </a:r>
            <a:br>
              <a:rPr lang="vi-VN" dirty="0"/>
            </a:br>
            <a:r>
              <a:rPr lang="vi-VN" dirty="0"/>
              <a:t>Cạnh vi→vjv_i \to v_jvi​→vj​ tồn tại nếu thỏa hai điều kiện:</a:t>
            </a:r>
          </a:p>
          <a:p>
            <a:r>
              <a:rPr lang="vi-VN" dirty="0"/>
              <a:t>Thứ nhất, i&lt;ji&lt;ji&lt;j, nghĩa là chỉ nối theo thứ tự thời gian về phía trước.</a:t>
            </a:r>
          </a:p>
          <a:p>
            <a:r>
              <a:rPr lang="vi-VN" dirty="0"/>
              <a:t>Thứ hai, mọi điểm ở giữa hai phiên i và j đều có giá trị thấp hơn cả hai đầu mút, tức thỏa điều kiện Yk&lt;min⁡(Yi,Yj)Y_k &lt; \min(Y_i, Y_j)Yk​&lt;min(Yi​,Yj​) với mọi k nằm giữa i và j.</a:t>
            </a:r>
            <a:br>
              <a:rPr lang="vi-VN" dirty="0"/>
            </a:br>
            <a:r>
              <a:rPr lang="vi-VN" dirty="0"/>
              <a:t>Đây chính là nguyên tắc ‘tầm nhìn ngang’ – hai nút nhìn thấy nhau nếu không bị chặn bởi nút trung gian cao hơn.</a:t>
            </a:r>
            <a:br>
              <a:rPr lang="vi-VN" dirty="0"/>
            </a:br>
            <a:r>
              <a:rPr lang="vi-VN" dirty="0"/>
              <a:t>Ngoài ra, cạnh có trọng số wi→j=Yij−iw_{i\to j} = \frac{Y_i}{j-i}wi→j​=j−iYi​​, nghĩa là lấy giá trị dao động của phiên i chia cho khoảng cách ngày. Trọng số này phản ánh mức ảnh hưởng tương đối của một phiên đến các phiên xa hơn.</a:t>
            </a:r>
            <a:br>
              <a:rPr lang="vi-VN" dirty="0"/>
            </a:br>
            <a:r>
              <a:rPr lang="vi-VN" dirty="0"/>
              <a:t>Với định nghĩa này, ta thu được một đồ thị có hướng, có trọng số, và đặc biệt là không có chu trình vì hướng thời gian luôn đi từ quá khứ tới tương lai.</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1992638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Ở slide này, em minh họa trực quan quá trình xây dựng mạng DHVG từ dữ liệu dao động trong 30 phiên đầu tiên.</a:t>
            </a:r>
            <a:br>
              <a:rPr lang="vi-VN" dirty="0"/>
            </a:br>
            <a:r>
              <a:rPr lang="vi-VN" dirty="0"/>
              <a:t>Trục hoành thể hiện số thứ tự ngày giao dịch, trục tung là giá trị dao động Sₜ. Mỗi chấm đỏ là một phiên.</a:t>
            </a:r>
            <a:br>
              <a:rPr lang="vi-VN" dirty="0"/>
            </a:br>
            <a:r>
              <a:rPr lang="vi-VN" dirty="0"/>
              <a:t>Các mũi tên xanh biểu diễn các cạnh có hướng trong DHVG. Ví dụ, nếu một phiên có thể ‘nhìn thấy’ một phiên sau theo nguyên tắc tầm nhìn ngang, thì em nối một mũi tên từ phiên đó tới phiên kia.</a:t>
            </a:r>
            <a:br>
              <a:rPr lang="vi-VN" dirty="0"/>
            </a:br>
            <a:r>
              <a:rPr lang="vi-VN" dirty="0"/>
              <a:t>Ta thấy những phiên có giá trị dao động cao hơn hẳn thường có nhiều mũi tên xuất phát, nghĩa là chúng kết nối tới nhiều phiên sau, từ đó đóng vai trò như các nút bậc cao trong mạng.</a:t>
            </a:r>
            <a:br>
              <a:rPr lang="vi-VN" dirty="0"/>
            </a:br>
            <a:r>
              <a:rPr lang="vi-VN" dirty="0"/>
              <a:t>Mạng này giữ hướng thời gian, nên tất cả mũi tên đều đi từ trái sang phải, phản ánh lan truyền thông tin từ quá khứ sang tương lai.</a:t>
            </a:r>
            <a:br>
              <a:rPr lang="vi-VN" dirty="0"/>
            </a:br>
            <a:r>
              <a:rPr lang="vi-VN" dirty="0"/>
              <a:t>Đây chính là bước biến đổi dữ liệu thời gian ban đầu thành cấu trúc mạng, làm nền tảng cho các phân tích chỉ số ở các phần sau.</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3240951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628650" y="6492876"/>
            <a:ext cx="2057400" cy="365125"/>
          </a:xfrm>
          <a:prstGeom prst="rect">
            <a:avLst/>
          </a:prstGeom>
        </p:spPr>
        <p:txBody>
          <a:bodyPr/>
          <a:lstStyle>
            <a:lvl1pPr>
              <a:defRPr sz="9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8/11/25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3028950" y="6492876"/>
            <a:ext cx="3086100" cy="365125"/>
          </a:xfrm>
          <a:prstGeom prst="rect">
            <a:avLst/>
          </a:prstGeom>
        </p:spPr>
        <p:txBody>
          <a:bodyPr/>
          <a:lstStyle>
            <a:lvl1pPr algn="ct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6867383" y="6492876"/>
            <a:ext cx="2057400" cy="365125"/>
          </a:xfrm>
          <a:prstGeom prst="rect">
            <a:avLst/>
          </a:prstGeom>
        </p:spPr>
        <p:txBody>
          <a:bodyPr/>
          <a:lstStyle>
            <a:lvl1pPr algn="r">
              <a:defRPr sz="9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38043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8/11/25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8/11/25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8/11/25</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8/11/25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8/11/25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8/11/25</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8/11/25</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 id="2147483674" r:id="rId4"/>
    <p:sldLayoutId id="2147483683" r:id="rId5"/>
    <p:sldLayoutId id="2147483679" r:id="rId6"/>
    <p:sldLayoutId id="2147483680" r:id="rId7"/>
    <p:sldLayoutId id="2147483681" r:id="rId8"/>
    <p:sldLayoutId id="2147483682" r:id="rId9"/>
    <p:sldLayoutId id="2147483684"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DCF80-4ECD-689C-3B29-3D4D47942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87D0B7-C003-E710-A4EC-EC1C6FFCAAC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p>
        </p:txBody>
      </p:sp>
      <p:sp>
        <p:nvSpPr>
          <p:cNvPr id="5" name="Slide Number Placeholder 4">
            <a:extLst>
              <a:ext uri="{FF2B5EF4-FFF2-40B4-BE49-F238E27FC236}">
                <a16:creationId xmlns:a16="http://schemas.microsoft.com/office/drawing/2014/main" id="{0997BCBA-D98A-9455-F6ED-9D2CE883FE35}"/>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6" name="TextBox 5">
            <a:extLst>
              <a:ext uri="{FF2B5EF4-FFF2-40B4-BE49-F238E27FC236}">
                <a16:creationId xmlns:a16="http://schemas.microsoft.com/office/drawing/2014/main" id="{A8C6A749-6049-FD5F-69F3-27CA9A6B0613}"/>
              </a:ext>
            </a:extLst>
          </p:cNvPr>
          <p:cNvSpPr txBox="1"/>
          <p:nvPr/>
        </p:nvSpPr>
        <p:spPr>
          <a:xfrm>
            <a:off x="235077" y="968188"/>
            <a:ext cx="5040770" cy="461665"/>
          </a:xfrm>
          <a:prstGeom prst="rect">
            <a:avLst/>
          </a:prstGeom>
          <a:noFill/>
        </p:spPr>
        <p:txBody>
          <a:bodyPr wrap="square" rtlCol="0">
            <a:spAutoFit/>
          </a:bodyPr>
          <a:lstStyle/>
          <a:p>
            <a:r>
              <a:rPr lang="en-US" sz="2400" b="1" dirty="0"/>
              <a:t>2: Các </a:t>
            </a:r>
            <a:r>
              <a:rPr lang="en-US" sz="2400" b="1" dirty="0" err="1"/>
              <a:t>thành</a:t>
            </a:r>
            <a:r>
              <a:rPr lang="en-US" sz="2400" b="1" dirty="0"/>
              <a:t> </a:t>
            </a:r>
            <a:r>
              <a:rPr lang="en-US" sz="2400" b="1" dirty="0" err="1"/>
              <a:t>phần</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mạng</a:t>
            </a:r>
            <a:endParaRPr lang="en-US" sz="2400" b="1" dirty="0"/>
          </a:p>
        </p:txBody>
      </p:sp>
      <p:pic>
        <p:nvPicPr>
          <p:cNvPr id="4" name="Picture 3" descr="A network of dots and lines&#10;&#10;AI-generated content may be incorrect.">
            <a:extLst>
              <a:ext uri="{FF2B5EF4-FFF2-40B4-BE49-F238E27FC236}">
                <a16:creationId xmlns:a16="http://schemas.microsoft.com/office/drawing/2014/main" id="{07DAEC30-8F77-53E1-8992-36DA0FE7579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1484" y="1386713"/>
            <a:ext cx="6815890" cy="4867850"/>
          </a:xfrm>
          <a:prstGeom prst="rect">
            <a:avLst/>
          </a:prstGeom>
          <a:noFill/>
          <a:ln>
            <a:noFill/>
          </a:ln>
        </p:spPr>
      </p:pic>
      <p:sp>
        <p:nvSpPr>
          <p:cNvPr id="3" name="TextBox 2">
            <a:extLst>
              <a:ext uri="{FF2B5EF4-FFF2-40B4-BE49-F238E27FC236}">
                <a16:creationId xmlns:a16="http://schemas.microsoft.com/office/drawing/2014/main" id="{EF30FBF0-FDB3-E528-F908-422E1206AC85}"/>
              </a:ext>
            </a:extLst>
          </p:cNvPr>
          <p:cNvSpPr txBox="1"/>
          <p:nvPr/>
        </p:nvSpPr>
        <p:spPr>
          <a:xfrm>
            <a:off x="176284" y="1916733"/>
            <a:ext cx="2945912"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err="1"/>
              <a:t>Số</a:t>
            </a:r>
            <a:r>
              <a:rPr lang="en-US" b="1" dirty="0"/>
              <a:t> node n: 306 node</a:t>
            </a:r>
          </a:p>
          <a:p>
            <a:pPr marL="285750" indent="-285750">
              <a:buFont typeface="Arial" panose="020B0604020202020204" pitchFamily="34" charset="0"/>
              <a:buChar char="•"/>
            </a:pPr>
            <a:r>
              <a:rPr lang="en-US" b="1" dirty="0" err="1"/>
              <a:t>Số</a:t>
            </a:r>
            <a:r>
              <a:rPr lang="en-US" b="1" dirty="0"/>
              <a:t> </a:t>
            </a:r>
            <a:r>
              <a:rPr lang="en-US" b="1" dirty="0" err="1"/>
              <a:t>cạnh</a:t>
            </a:r>
            <a:r>
              <a:rPr lang="en-US" b="1" dirty="0"/>
              <a:t> m: 583 </a:t>
            </a:r>
            <a:r>
              <a:rPr lang="en-US" b="1" dirty="0" err="1"/>
              <a:t>cạnh</a:t>
            </a:r>
            <a:endParaRPr lang="en-US" b="1" dirty="0"/>
          </a:p>
          <a:p>
            <a:pPr marL="285750" indent="-285750">
              <a:buFont typeface="Arial" panose="020B0604020202020204" pitchFamily="34" charset="0"/>
              <a:buChar char="•"/>
            </a:pPr>
            <a:r>
              <a:rPr lang="en-US" b="1" dirty="0" err="1"/>
              <a:t>Số</a:t>
            </a:r>
            <a:r>
              <a:rPr lang="en-US" b="1" dirty="0"/>
              <a:t> </a:t>
            </a:r>
            <a:r>
              <a:rPr lang="en-US" b="1" dirty="0" err="1"/>
              <a:t>cạnh</a:t>
            </a:r>
            <a:r>
              <a:rPr lang="en-US" b="1" dirty="0"/>
              <a:t> </a:t>
            </a:r>
            <a:r>
              <a:rPr lang="en-US" b="1" dirty="0" err="1"/>
              <a:t>tối</a:t>
            </a:r>
            <a:r>
              <a:rPr lang="en-US" b="1" dirty="0"/>
              <a:t> </a:t>
            </a:r>
            <a:r>
              <a:rPr lang="en-US" b="1" dirty="0" err="1"/>
              <a:t>đa</a:t>
            </a:r>
            <a:r>
              <a:rPr lang="en-US" b="1" dirty="0"/>
              <a:t>: 93330 </a:t>
            </a:r>
            <a:r>
              <a:rPr lang="en-US" b="1" dirty="0" err="1"/>
              <a:t>cạnh</a:t>
            </a:r>
            <a:endParaRPr lang="en-US" b="1" dirty="0"/>
          </a:p>
          <a:p>
            <a:pPr marL="285750" indent="-285750">
              <a:buFont typeface="Arial" panose="020B0604020202020204" pitchFamily="34" charset="0"/>
              <a:buChar char="•"/>
            </a:pPr>
            <a:r>
              <a:rPr lang="en-US" b="1" dirty="0" err="1"/>
              <a:t>Mật</a:t>
            </a:r>
            <a:r>
              <a:rPr lang="en-US" b="1" dirty="0"/>
              <a:t> </a:t>
            </a:r>
            <a:r>
              <a:rPr lang="en-US" b="1" dirty="0" err="1"/>
              <a:t>độ</a:t>
            </a:r>
            <a:r>
              <a:rPr lang="en-US" b="1" dirty="0"/>
              <a:t> </a:t>
            </a:r>
            <a:r>
              <a:rPr lang="en-US" b="1" dirty="0" err="1"/>
              <a:t>mạng</a:t>
            </a:r>
            <a:r>
              <a:rPr lang="en-US" b="1" dirty="0"/>
              <a:t>: 0.6%  Cho </a:t>
            </a:r>
            <a:r>
              <a:rPr lang="en-US" b="1" dirty="0" err="1"/>
              <a:t>thấy</a:t>
            </a:r>
            <a:r>
              <a:rPr lang="en-US" b="1" dirty="0"/>
              <a:t> </a:t>
            </a:r>
            <a:r>
              <a:rPr lang="en-US" b="1" dirty="0" err="1"/>
              <a:t>mạng</a:t>
            </a:r>
            <a:r>
              <a:rPr lang="en-US" b="1" dirty="0"/>
              <a:t> </a:t>
            </a:r>
            <a:r>
              <a:rPr lang="en-US" b="1" dirty="0" err="1"/>
              <a:t>rất</a:t>
            </a:r>
            <a:r>
              <a:rPr lang="en-US" b="1" dirty="0"/>
              <a:t> </a:t>
            </a:r>
            <a:r>
              <a:rPr lang="en-US" b="1" dirty="0" err="1"/>
              <a:t>thưa</a:t>
            </a:r>
            <a:endParaRPr lang="en-US" b="1" dirty="0"/>
          </a:p>
          <a:p>
            <a:pPr marL="285750" indent="-285750">
              <a:buFont typeface="Arial" panose="020B0604020202020204" pitchFamily="34" charset="0"/>
              <a:buChar char="•"/>
            </a:pPr>
            <a:r>
              <a:rPr lang="en-US" b="1" dirty="0" err="1"/>
              <a:t>Bậc</a:t>
            </a:r>
            <a:r>
              <a:rPr lang="en-US" b="1" dirty="0"/>
              <a:t> </a:t>
            </a:r>
            <a:r>
              <a:rPr lang="en-US" b="1" dirty="0" err="1"/>
              <a:t>trung</a:t>
            </a:r>
            <a:r>
              <a:rPr lang="en-US" b="1" dirty="0"/>
              <a:t> </a:t>
            </a:r>
            <a:r>
              <a:rPr lang="en-US" b="1" dirty="0" err="1"/>
              <a:t>bình</a:t>
            </a:r>
            <a:r>
              <a:rPr lang="en-US" b="1" dirty="0"/>
              <a:t>: 3.82 </a:t>
            </a:r>
            <a:r>
              <a:rPr lang="en-US" b="1" dirty="0" err="1"/>
              <a:t>cho</a:t>
            </a:r>
            <a:r>
              <a:rPr lang="en-US" b="1" dirty="0"/>
              <a:t> </a:t>
            </a:r>
            <a:r>
              <a:rPr lang="en-US" b="1" dirty="0" err="1"/>
              <a:t>thấy</a:t>
            </a:r>
            <a:r>
              <a:rPr lang="en-US" b="1" dirty="0"/>
              <a:t> </a:t>
            </a:r>
            <a:r>
              <a:rPr lang="en-US" b="1" dirty="0" err="1"/>
              <a:t>giao</a:t>
            </a:r>
            <a:r>
              <a:rPr lang="en-US" b="1" dirty="0"/>
              <a:t> </a:t>
            </a:r>
            <a:r>
              <a:rPr lang="en-US" b="1" dirty="0" err="1"/>
              <a:t>động</a:t>
            </a:r>
            <a:r>
              <a:rPr lang="en-US" b="1" dirty="0"/>
              <a:t> </a:t>
            </a:r>
            <a:r>
              <a:rPr lang="en-US" b="1" dirty="0" err="1"/>
              <a:t>của</a:t>
            </a:r>
            <a:r>
              <a:rPr lang="en-US" b="1" dirty="0"/>
              <a:t> 1 </a:t>
            </a:r>
            <a:r>
              <a:rPr lang="en-US" b="1" dirty="0" err="1"/>
              <a:t>ngày</a:t>
            </a:r>
            <a:r>
              <a:rPr lang="en-US" b="1" dirty="0"/>
              <a:t> </a:t>
            </a:r>
            <a:r>
              <a:rPr lang="en-US" b="1" dirty="0" err="1"/>
              <a:t>thường</a:t>
            </a:r>
            <a:r>
              <a:rPr lang="en-US" b="1" dirty="0"/>
              <a:t> </a:t>
            </a:r>
            <a:r>
              <a:rPr lang="en-US" b="1" dirty="0" err="1"/>
              <a:t>ảnh</a:t>
            </a:r>
            <a:r>
              <a:rPr lang="en-US" b="1" dirty="0"/>
              <a:t> </a:t>
            </a:r>
            <a:r>
              <a:rPr lang="en-US" b="1" dirty="0" err="1"/>
              <a:t>hưởng</a:t>
            </a:r>
            <a:r>
              <a:rPr lang="en-US" b="1" dirty="0"/>
              <a:t> </a:t>
            </a:r>
            <a:r>
              <a:rPr lang="en-US" b="1" dirty="0" err="1"/>
              <a:t>bởi</a:t>
            </a:r>
            <a:r>
              <a:rPr lang="en-US" b="1" dirty="0"/>
              <a:t> 4 </a:t>
            </a:r>
            <a:r>
              <a:rPr lang="en-US" b="1" dirty="0" err="1"/>
              <a:t>ngày</a:t>
            </a:r>
            <a:r>
              <a:rPr lang="en-US" b="1" dirty="0"/>
              <a:t> </a:t>
            </a:r>
            <a:r>
              <a:rPr lang="en-US" b="1" dirty="0" err="1"/>
              <a:t>lân</a:t>
            </a:r>
            <a:r>
              <a:rPr lang="en-US" b="1" dirty="0"/>
              <a:t> </a:t>
            </a:r>
            <a:r>
              <a:rPr lang="en-US" b="1" dirty="0" err="1"/>
              <a:t>cận</a:t>
            </a:r>
            <a:r>
              <a:rPr lang="en-US" b="1" dirty="0"/>
              <a:t>.</a:t>
            </a:r>
          </a:p>
        </p:txBody>
      </p:sp>
    </p:spTree>
    <p:extLst>
      <p:ext uri="{BB962C8B-B14F-4D97-AF65-F5344CB8AC3E}">
        <p14:creationId xmlns:p14="http://schemas.microsoft.com/office/powerpoint/2010/main" val="3666732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a:extLst>
            <a:ext uri="{FF2B5EF4-FFF2-40B4-BE49-F238E27FC236}">
              <a16:creationId xmlns:a16="http://schemas.microsoft.com/office/drawing/2014/main" id="{1FEA123D-8456-09B2-7A77-40A906B676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56BA54-14EB-2AE4-5A46-DD69852DF1E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p>
        </p:txBody>
      </p:sp>
      <p:sp>
        <p:nvSpPr>
          <p:cNvPr id="5" name="Slide Number Placeholder 4">
            <a:extLst>
              <a:ext uri="{FF2B5EF4-FFF2-40B4-BE49-F238E27FC236}">
                <a16:creationId xmlns:a16="http://schemas.microsoft.com/office/drawing/2014/main" id="{4C035F24-4BA7-4F0A-06FB-8E0A4EE93037}"/>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6" name="TextBox 5">
            <a:extLst>
              <a:ext uri="{FF2B5EF4-FFF2-40B4-BE49-F238E27FC236}">
                <a16:creationId xmlns:a16="http://schemas.microsoft.com/office/drawing/2014/main" id="{EF776BA1-6E29-1D0D-0663-D3E06FC56373}"/>
              </a:ext>
            </a:extLst>
          </p:cNvPr>
          <p:cNvSpPr txBox="1"/>
          <p:nvPr/>
        </p:nvSpPr>
        <p:spPr>
          <a:xfrm>
            <a:off x="235077" y="968188"/>
            <a:ext cx="5040770" cy="461665"/>
          </a:xfrm>
          <a:prstGeom prst="rect">
            <a:avLst/>
          </a:prstGeom>
          <a:noFill/>
        </p:spPr>
        <p:txBody>
          <a:bodyPr wrap="square" rtlCol="0">
            <a:spAutoFit/>
          </a:bodyPr>
          <a:lstStyle/>
          <a:p>
            <a:r>
              <a:rPr lang="en-US" sz="2400" b="1" dirty="0"/>
              <a:t>2: Các </a:t>
            </a:r>
            <a:r>
              <a:rPr lang="en-US" sz="2400" b="1" dirty="0" err="1"/>
              <a:t>thành</a:t>
            </a:r>
            <a:r>
              <a:rPr lang="en-US" sz="2400" b="1" dirty="0"/>
              <a:t> </a:t>
            </a:r>
            <a:r>
              <a:rPr lang="en-US" sz="2400" b="1" dirty="0" err="1"/>
              <a:t>phần</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mạng</a:t>
            </a:r>
            <a:endParaRPr lang="en-US" sz="2400" b="1" dirty="0"/>
          </a:p>
        </p:txBody>
      </p:sp>
      <p:sp>
        <p:nvSpPr>
          <p:cNvPr id="3" name="TextBox 2">
            <a:extLst>
              <a:ext uri="{FF2B5EF4-FFF2-40B4-BE49-F238E27FC236}">
                <a16:creationId xmlns:a16="http://schemas.microsoft.com/office/drawing/2014/main" id="{B6475C28-8197-8153-70D2-4DEB6E0E3613}"/>
              </a:ext>
            </a:extLst>
          </p:cNvPr>
          <p:cNvSpPr txBox="1"/>
          <p:nvPr/>
        </p:nvSpPr>
        <p:spPr>
          <a:xfrm>
            <a:off x="176284" y="1916733"/>
            <a:ext cx="294591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t>Phân</a:t>
            </a:r>
            <a:r>
              <a:rPr lang="en-US" b="1" dirty="0"/>
              <a:t> </a:t>
            </a:r>
            <a:r>
              <a:rPr lang="en-US" b="1" dirty="0" err="1"/>
              <a:t>bố</a:t>
            </a:r>
            <a:r>
              <a:rPr lang="en-US" b="1" dirty="0"/>
              <a:t> </a:t>
            </a:r>
            <a:r>
              <a:rPr lang="en-US" b="1" dirty="0" err="1"/>
              <a:t>bậc</a:t>
            </a:r>
            <a:endParaRPr lang="en-US" b="1" dirty="0"/>
          </a:p>
        </p:txBody>
      </p:sp>
      <p:pic>
        <p:nvPicPr>
          <p:cNvPr id="7" name="Picture 6" descr="A comparison of a graph&#10;&#10;AI-generated content may be incorrect.">
            <a:extLst>
              <a:ext uri="{FF2B5EF4-FFF2-40B4-BE49-F238E27FC236}">
                <a16:creationId xmlns:a16="http://schemas.microsoft.com/office/drawing/2014/main" id="{B3051592-4E89-11B6-F317-42BAEB56649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8088" y="1791001"/>
            <a:ext cx="6850835" cy="2823109"/>
          </a:xfrm>
          <a:prstGeom prst="rect">
            <a:avLst/>
          </a:prstGeom>
          <a:noFill/>
          <a:ln>
            <a:noFill/>
          </a:ln>
        </p:spPr>
      </p:pic>
      <p:sp>
        <p:nvSpPr>
          <p:cNvPr id="8" name="TextBox 7">
            <a:extLst>
              <a:ext uri="{FF2B5EF4-FFF2-40B4-BE49-F238E27FC236}">
                <a16:creationId xmlns:a16="http://schemas.microsoft.com/office/drawing/2014/main" id="{DE3A5952-4893-F7DB-16FA-DA1B30928EA3}"/>
              </a:ext>
            </a:extLst>
          </p:cNvPr>
          <p:cNvSpPr txBox="1"/>
          <p:nvPr/>
        </p:nvSpPr>
        <p:spPr>
          <a:xfrm>
            <a:off x="375233" y="4580185"/>
            <a:ext cx="8393533" cy="1477328"/>
          </a:xfrm>
          <a:prstGeom prst="rect">
            <a:avLst/>
          </a:prstGeom>
          <a:noFill/>
        </p:spPr>
        <p:txBody>
          <a:bodyPr wrap="square" rtlCol="0">
            <a:spAutoFit/>
          </a:bodyPr>
          <a:lstStyle/>
          <a:p>
            <a:r>
              <a:rPr lang="en-US" dirty="0"/>
              <a:t>Ý </a:t>
            </a:r>
            <a:r>
              <a:rPr lang="en-US" dirty="0" err="1"/>
              <a:t>nghĩa</a:t>
            </a:r>
            <a:r>
              <a:rPr lang="en-US" dirty="0"/>
              <a:t>: </a:t>
            </a:r>
          </a:p>
          <a:p>
            <a:r>
              <a:rPr lang="en-US" dirty="0" err="1"/>
              <a:t>Phân</a:t>
            </a:r>
            <a:r>
              <a:rPr lang="en-US" dirty="0"/>
              <a:t> </a:t>
            </a:r>
            <a:r>
              <a:rPr lang="en-US" dirty="0" err="1"/>
              <a:t>bố</a:t>
            </a:r>
            <a:r>
              <a:rPr lang="en-US" dirty="0"/>
              <a:t> </a:t>
            </a:r>
            <a:r>
              <a:rPr lang="en-US" dirty="0" err="1"/>
              <a:t>lệch</a:t>
            </a:r>
            <a:r>
              <a:rPr lang="en-US" dirty="0"/>
              <a:t> </a:t>
            </a:r>
            <a:r>
              <a:rPr lang="en-US" dirty="0" err="1"/>
              <a:t>phải</a:t>
            </a:r>
            <a:r>
              <a:rPr lang="en-US" dirty="0"/>
              <a:t> =&gt; </a:t>
            </a:r>
            <a:r>
              <a:rPr lang="en-US" dirty="0" err="1"/>
              <a:t>mạng</a:t>
            </a:r>
            <a:r>
              <a:rPr lang="en-US" dirty="0"/>
              <a:t> </a:t>
            </a:r>
            <a:r>
              <a:rPr lang="en-US" dirty="0" err="1"/>
              <a:t>không</a:t>
            </a:r>
            <a:r>
              <a:rPr lang="en-US" dirty="0"/>
              <a:t> </a:t>
            </a:r>
            <a:r>
              <a:rPr lang="en-US" dirty="0" err="1"/>
              <a:t>đều</a:t>
            </a:r>
            <a:r>
              <a:rPr lang="en-US" dirty="0"/>
              <a:t>, </a:t>
            </a:r>
            <a:r>
              <a:rPr lang="en-US" dirty="0" err="1"/>
              <a:t>có</a:t>
            </a:r>
            <a:r>
              <a:rPr lang="en-US" dirty="0"/>
              <a:t> </a:t>
            </a:r>
            <a:r>
              <a:rPr lang="en-US" dirty="0" err="1"/>
              <a:t>tính</a:t>
            </a:r>
            <a:r>
              <a:rPr lang="en-US" dirty="0"/>
              <a:t> </a:t>
            </a:r>
            <a:r>
              <a:rPr lang="en-US" dirty="0" err="1"/>
              <a:t>hướng</a:t>
            </a:r>
            <a:r>
              <a:rPr lang="en-US" dirty="0"/>
              <a:t> </a:t>
            </a:r>
            <a:r>
              <a:rPr lang="en-US" dirty="0" err="1"/>
              <a:t>tâm</a:t>
            </a:r>
            <a:r>
              <a:rPr lang="en-US" dirty="0"/>
              <a:t> </a:t>
            </a:r>
            <a:r>
              <a:rPr lang="en-US" dirty="0" err="1"/>
              <a:t>nhẹ</a:t>
            </a:r>
            <a:r>
              <a:rPr lang="en-US" dirty="0"/>
              <a:t>.</a:t>
            </a:r>
          </a:p>
          <a:p>
            <a:r>
              <a:rPr lang="en-US" dirty="0"/>
              <a:t>Các node </a:t>
            </a:r>
            <a:r>
              <a:rPr lang="en-US" dirty="0" err="1"/>
              <a:t>bậc</a:t>
            </a:r>
            <a:r>
              <a:rPr lang="en-US" dirty="0"/>
              <a:t> </a:t>
            </a:r>
            <a:r>
              <a:rPr lang="en-US" dirty="0" err="1"/>
              <a:t>cao</a:t>
            </a:r>
            <a:r>
              <a:rPr lang="en-US" dirty="0"/>
              <a:t> </a:t>
            </a:r>
            <a:r>
              <a:rPr lang="en-US" dirty="0" err="1"/>
              <a:t>có</a:t>
            </a:r>
            <a:r>
              <a:rPr lang="en-US" dirty="0"/>
              <a:t> </a:t>
            </a:r>
            <a:r>
              <a:rPr lang="en-US" dirty="0" err="1"/>
              <a:t>thể</a:t>
            </a:r>
            <a:r>
              <a:rPr lang="en-US" dirty="0"/>
              <a:t> </a:t>
            </a:r>
            <a:r>
              <a:rPr lang="en-US" dirty="0" err="1"/>
              <a:t>xem</a:t>
            </a:r>
            <a:r>
              <a:rPr lang="en-US" dirty="0"/>
              <a:t> </a:t>
            </a:r>
            <a:r>
              <a:rPr lang="en-US" dirty="0" err="1"/>
              <a:t>là</a:t>
            </a:r>
            <a:r>
              <a:rPr lang="en-US" dirty="0"/>
              <a:t> </a:t>
            </a:r>
            <a:r>
              <a:rPr lang="en-US" dirty="0" err="1"/>
              <a:t>trung</a:t>
            </a:r>
            <a:r>
              <a:rPr lang="en-US" dirty="0"/>
              <a:t> </a:t>
            </a:r>
            <a:r>
              <a:rPr lang="en-US" dirty="0" err="1"/>
              <a:t>tâm</a:t>
            </a:r>
            <a:r>
              <a:rPr lang="en-US" dirty="0"/>
              <a:t> </a:t>
            </a:r>
            <a:r>
              <a:rPr lang="en-US" dirty="0" err="1"/>
              <a:t>lan</a:t>
            </a:r>
            <a:r>
              <a:rPr lang="en-US" dirty="0"/>
              <a:t> </a:t>
            </a:r>
            <a:r>
              <a:rPr lang="en-US" dirty="0" err="1"/>
              <a:t>truyền</a:t>
            </a:r>
            <a:endParaRPr lang="en-US" dirty="0"/>
          </a:p>
          <a:p>
            <a:r>
              <a:rPr lang="en-US" dirty="0" err="1"/>
              <a:t>Tính</a:t>
            </a:r>
            <a:r>
              <a:rPr lang="en-US" dirty="0"/>
              <a:t> </a:t>
            </a:r>
            <a:r>
              <a:rPr lang="en-US" dirty="0" err="1"/>
              <a:t>chất</a:t>
            </a:r>
            <a:r>
              <a:rPr lang="en-US" dirty="0"/>
              <a:t> </a:t>
            </a:r>
            <a:r>
              <a:rPr lang="en-US" dirty="0" err="1"/>
              <a:t>mạng</a:t>
            </a:r>
            <a:r>
              <a:rPr lang="en-US" dirty="0"/>
              <a:t> </a:t>
            </a:r>
            <a:r>
              <a:rPr lang="en-US" dirty="0" err="1"/>
              <a:t>tuyến</a:t>
            </a:r>
            <a:r>
              <a:rPr lang="en-US" dirty="0"/>
              <a:t> </a:t>
            </a:r>
            <a:r>
              <a:rPr lang="en-US" dirty="0" err="1"/>
              <a:t>tính</a:t>
            </a:r>
            <a:r>
              <a:rPr lang="en-US" dirty="0"/>
              <a:t> </a:t>
            </a:r>
            <a:r>
              <a:rPr lang="en-US" dirty="0" err="1"/>
              <a:t>rõ</a:t>
            </a:r>
            <a:r>
              <a:rPr lang="en-US" dirty="0"/>
              <a:t> </a:t>
            </a:r>
            <a:r>
              <a:rPr lang="en-US" dirty="0" err="1"/>
              <a:t>rệt</a:t>
            </a:r>
            <a:endParaRPr lang="en-US" dirty="0"/>
          </a:p>
          <a:p>
            <a:r>
              <a:rPr lang="en-US" dirty="0" err="1"/>
              <a:t>Độ</a:t>
            </a:r>
            <a:r>
              <a:rPr lang="en-US" dirty="0"/>
              <a:t> </a:t>
            </a:r>
            <a:r>
              <a:rPr lang="en-US" dirty="0" err="1"/>
              <a:t>dốc</a:t>
            </a:r>
            <a:r>
              <a:rPr lang="en-US" dirty="0"/>
              <a:t> </a:t>
            </a:r>
            <a:r>
              <a:rPr lang="en-US" dirty="0" err="1"/>
              <a:t>cho</a:t>
            </a:r>
            <a:r>
              <a:rPr lang="en-US" dirty="0"/>
              <a:t> </a:t>
            </a:r>
            <a:r>
              <a:rPr lang="en-US" dirty="0" err="1"/>
              <a:t>thấy</a:t>
            </a:r>
            <a:r>
              <a:rPr lang="en-US" dirty="0"/>
              <a:t> </a:t>
            </a:r>
            <a:r>
              <a:rPr lang="en-US" dirty="0" err="1"/>
              <a:t>tính</a:t>
            </a:r>
            <a:r>
              <a:rPr lang="en-US" dirty="0"/>
              <a:t> </a:t>
            </a:r>
            <a:r>
              <a:rPr lang="en-US" dirty="0" err="1"/>
              <a:t>cục</a:t>
            </a:r>
            <a:r>
              <a:rPr lang="en-US" dirty="0"/>
              <a:t> </a:t>
            </a:r>
            <a:r>
              <a:rPr lang="en-US" dirty="0" err="1"/>
              <a:t>bộ</a:t>
            </a:r>
            <a:r>
              <a:rPr lang="en-US" dirty="0"/>
              <a:t> =&gt; </a:t>
            </a:r>
            <a:r>
              <a:rPr lang="en-US" dirty="0" err="1"/>
              <a:t>mỗi</a:t>
            </a:r>
            <a:r>
              <a:rPr lang="en-US" dirty="0"/>
              <a:t> </a:t>
            </a:r>
            <a:r>
              <a:rPr lang="en-US" dirty="0" err="1"/>
              <a:t>phiên</a:t>
            </a:r>
            <a:r>
              <a:rPr lang="en-US" dirty="0"/>
              <a:t> </a:t>
            </a:r>
            <a:r>
              <a:rPr lang="en-US" dirty="0" err="1"/>
              <a:t>chủ</a:t>
            </a:r>
            <a:r>
              <a:rPr lang="en-US" dirty="0"/>
              <a:t> </a:t>
            </a:r>
            <a:r>
              <a:rPr lang="en-US" dirty="0" err="1"/>
              <a:t>yếu</a:t>
            </a:r>
            <a:r>
              <a:rPr lang="en-US" dirty="0"/>
              <a:t> </a:t>
            </a:r>
            <a:r>
              <a:rPr lang="en-US" dirty="0" err="1"/>
              <a:t>tác</a:t>
            </a:r>
            <a:r>
              <a:rPr lang="en-US" dirty="0"/>
              <a:t> </a:t>
            </a:r>
            <a:r>
              <a:rPr lang="en-US" dirty="0" err="1"/>
              <a:t>động</a:t>
            </a:r>
            <a:r>
              <a:rPr lang="en-US" dirty="0"/>
              <a:t> </a:t>
            </a:r>
            <a:r>
              <a:rPr lang="en-US" dirty="0" err="1"/>
              <a:t>đến</a:t>
            </a:r>
            <a:r>
              <a:rPr lang="en-US" dirty="0"/>
              <a:t> </a:t>
            </a:r>
            <a:r>
              <a:rPr lang="en-US" dirty="0" err="1"/>
              <a:t>khu</a:t>
            </a:r>
            <a:r>
              <a:rPr lang="en-US" dirty="0"/>
              <a:t> </a:t>
            </a:r>
            <a:r>
              <a:rPr lang="en-US" dirty="0" err="1"/>
              <a:t>vực</a:t>
            </a:r>
            <a:r>
              <a:rPr lang="en-US" dirty="0"/>
              <a:t> </a:t>
            </a:r>
            <a:r>
              <a:rPr lang="en-US" dirty="0" err="1"/>
              <a:t>gần</a:t>
            </a:r>
            <a:endParaRPr lang="en-US" dirty="0"/>
          </a:p>
        </p:txBody>
      </p:sp>
    </p:spTree>
    <p:extLst>
      <p:ext uri="{BB962C8B-B14F-4D97-AF65-F5344CB8AC3E}">
        <p14:creationId xmlns:p14="http://schemas.microsoft.com/office/powerpoint/2010/main" val="172938526"/>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77D0A-030E-5F94-1BF5-E18CC96A294C}"/>
            </a:ext>
          </a:extLst>
        </p:cNvPr>
        <p:cNvGrpSpPr/>
        <p:nvPr/>
      </p:nvGrpSpPr>
      <p:grpSpPr>
        <a:xfrm>
          <a:off x="0" y="0"/>
          <a:ext cx="0" cy="0"/>
          <a:chOff x="0" y="0"/>
          <a:chExt cx="0" cy="0"/>
        </a:xfrm>
      </p:grpSpPr>
      <p:pic>
        <p:nvPicPr>
          <p:cNvPr id="4" name="Picture 3" descr="A purple graph with white background&#10;&#10;AI-generated content may be incorrect.">
            <a:extLst>
              <a:ext uri="{FF2B5EF4-FFF2-40B4-BE49-F238E27FC236}">
                <a16:creationId xmlns:a16="http://schemas.microsoft.com/office/drawing/2014/main" id="{EB4BA95B-F8B8-AE1E-6A09-7A3DD23B52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67891" y="1193739"/>
            <a:ext cx="6276109" cy="3765942"/>
          </a:xfrm>
          <a:prstGeom prst="rect">
            <a:avLst/>
          </a:prstGeom>
          <a:noFill/>
          <a:ln>
            <a:noFill/>
          </a:ln>
        </p:spPr>
      </p:pic>
      <p:sp>
        <p:nvSpPr>
          <p:cNvPr id="2" name="Title 1">
            <a:extLst>
              <a:ext uri="{FF2B5EF4-FFF2-40B4-BE49-F238E27FC236}">
                <a16:creationId xmlns:a16="http://schemas.microsoft.com/office/drawing/2014/main" id="{3EB75D57-CD75-25B5-9D48-FB4ABF575F4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p>
        </p:txBody>
      </p:sp>
      <p:sp>
        <p:nvSpPr>
          <p:cNvPr id="5" name="Slide Number Placeholder 4">
            <a:extLst>
              <a:ext uri="{FF2B5EF4-FFF2-40B4-BE49-F238E27FC236}">
                <a16:creationId xmlns:a16="http://schemas.microsoft.com/office/drawing/2014/main" id="{81D3AE77-8D82-110C-486B-F3CFAC404A8D}"/>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6" name="TextBox 5">
            <a:extLst>
              <a:ext uri="{FF2B5EF4-FFF2-40B4-BE49-F238E27FC236}">
                <a16:creationId xmlns:a16="http://schemas.microsoft.com/office/drawing/2014/main" id="{9D7706DC-5FC8-044A-FAF6-19FEDCDCBCA9}"/>
              </a:ext>
            </a:extLst>
          </p:cNvPr>
          <p:cNvSpPr txBox="1"/>
          <p:nvPr/>
        </p:nvSpPr>
        <p:spPr>
          <a:xfrm>
            <a:off x="235077" y="968188"/>
            <a:ext cx="5040770" cy="461665"/>
          </a:xfrm>
          <a:prstGeom prst="rect">
            <a:avLst/>
          </a:prstGeom>
          <a:noFill/>
        </p:spPr>
        <p:txBody>
          <a:bodyPr wrap="square" rtlCol="0">
            <a:spAutoFit/>
          </a:bodyPr>
          <a:lstStyle/>
          <a:p>
            <a:r>
              <a:rPr lang="en-US" sz="2400" b="1" dirty="0"/>
              <a:t>2: Các </a:t>
            </a:r>
            <a:r>
              <a:rPr lang="en-US" sz="2400" b="1" dirty="0" err="1"/>
              <a:t>thành</a:t>
            </a:r>
            <a:r>
              <a:rPr lang="en-US" sz="2400" b="1" dirty="0"/>
              <a:t> </a:t>
            </a:r>
            <a:r>
              <a:rPr lang="en-US" sz="2400" b="1" dirty="0" err="1"/>
              <a:t>phần</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mạng</a:t>
            </a:r>
            <a:endParaRPr lang="en-US" sz="2400" b="1" dirty="0"/>
          </a:p>
        </p:txBody>
      </p:sp>
      <p:sp>
        <p:nvSpPr>
          <p:cNvPr id="3" name="TextBox 2">
            <a:extLst>
              <a:ext uri="{FF2B5EF4-FFF2-40B4-BE49-F238E27FC236}">
                <a16:creationId xmlns:a16="http://schemas.microsoft.com/office/drawing/2014/main" id="{3DB98A3D-4FAF-6001-4140-F11A84FC2751}"/>
              </a:ext>
            </a:extLst>
          </p:cNvPr>
          <p:cNvSpPr txBox="1"/>
          <p:nvPr/>
        </p:nvSpPr>
        <p:spPr>
          <a:xfrm>
            <a:off x="78528" y="2101617"/>
            <a:ext cx="2945912"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err="1"/>
              <a:t>Đường</a:t>
            </a:r>
            <a:r>
              <a:rPr lang="en-US" b="1" dirty="0"/>
              <a:t> </a:t>
            </a:r>
            <a:r>
              <a:rPr lang="en-US" b="1" dirty="0" err="1"/>
              <a:t>đi</a:t>
            </a:r>
            <a:r>
              <a:rPr lang="en-US" b="1" dirty="0"/>
              <a:t> </a:t>
            </a:r>
            <a:r>
              <a:rPr lang="en-US" b="1" dirty="0" err="1"/>
              <a:t>ngắn</a:t>
            </a:r>
            <a:r>
              <a:rPr lang="en-US" b="1" dirty="0"/>
              <a:t> </a:t>
            </a:r>
            <a:r>
              <a:rPr lang="en-US" b="1" dirty="0" err="1"/>
              <a:t>nhất</a:t>
            </a:r>
            <a:endParaRPr lang="en-US" b="1" dirty="0"/>
          </a:p>
          <a:p>
            <a:r>
              <a:rPr lang="en-US" dirty="0" err="1"/>
              <a:t>Độ</a:t>
            </a:r>
            <a:r>
              <a:rPr lang="en-US" dirty="0"/>
              <a:t> </a:t>
            </a:r>
            <a:r>
              <a:rPr lang="en-US" dirty="0" err="1"/>
              <a:t>dài</a:t>
            </a:r>
            <a:r>
              <a:rPr lang="en-US" dirty="0"/>
              <a:t> </a:t>
            </a:r>
            <a:r>
              <a:rPr lang="en-US" dirty="0" err="1"/>
              <a:t>trung</a:t>
            </a:r>
            <a:r>
              <a:rPr lang="en-US" dirty="0"/>
              <a:t> </a:t>
            </a:r>
            <a:r>
              <a:rPr lang="en-US" dirty="0" err="1"/>
              <a:t>bình</a:t>
            </a:r>
            <a:r>
              <a:rPr lang="en-US" dirty="0"/>
              <a:t> </a:t>
            </a:r>
            <a:r>
              <a:rPr lang="en-US" dirty="0" err="1"/>
              <a:t>đường</a:t>
            </a:r>
            <a:r>
              <a:rPr lang="en-US" dirty="0"/>
              <a:t> </a:t>
            </a:r>
            <a:r>
              <a:rPr lang="en-US" dirty="0" err="1"/>
              <a:t>đi</a:t>
            </a:r>
            <a:r>
              <a:rPr lang="en-US" dirty="0"/>
              <a:t> </a:t>
            </a:r>
            <a:r>
              <a:rPr lang="en-US" dirty="0" err="1"/>
              <a:t>ngắn</a:t>
            </a:r>
            <a:r>
              <a:rPr lang="en-US" dirty="0"/>
              <a:t> </a:t>
            </a:r>
            <a:r>
              <a:rPr lang="en-US" dirty="0" err="1"/>
              <a:t>nhất</a:t>
            </a:r>
            <a:r>
              <a:rPr lang="en-US" dirty="0"/>
              <a:t> 7.84 (</a:t>
            </a:r>
            <a:r>
              <a:rPr lang="en-US" dirty="0" err="1"/>
              <a:t>dài</a:t>
            </a:r>
            <a:r>
              <a:rPr lang="en-US" dirty="0"/>
              <a:t> </a:t>
            </a:r>
            <a:r>
              <a:rPr lang="en-US" dirty="0" err="1"/>
              <a:t>nhất</a:t>
            </a:r>
            <a:r>
              <a:rPr lang="en-US" dirty="0"/>
              <a:t> 31)</a:t>
            </a:r>
          </a:p>
          <a:p>
            <a:endParaRPr lang="en-US" dirty="0"/>
          </a:p>
        </p:txBody>
      </p:sp>
      <p:sp>
        <p:nvSpPr>
          <p:cNvPr id="9" name="TextBox 8">
            <a:extLst>
              <a:ext uri="{FF2B5EF4-FFF2-40B4-BE49-F238E27FC236}">
                <a16:creationId xmlns:a16="http://schemas.microsoft.com/office/drawing/2014/main" id="{D0FF6BE5-1135-0055-1938-A408C66118DF}"/>
              </a:ext>
            </a:extLst>
          </p:cNvPr>
          <p:cNvSpPr txBox="1"/>
          <p:nvPr/>
        </p:nvSpPr>
        <p:spPr>
          <a:xfrm>
            <a:off x="235077" y="4646451"/>
            <a:ext cx="8689706" cy="1200329"/>
          </a:xfrm>
          <a:prstGeom prst="rect">
            <a:avLst/>
          </a:prstGeom>
          <a:noFill/>
        </p:spPr>
        <p:txBody>
          <a:bodyPr wrap="square" rtlCol="0">
            <a:spAutoFit/>
          </a:bodyPr>
          <a:lstStyle/>
          <a:p>
            <a:r>
              <a:rPr lang="en-US" dirty="0"/>
              <a:t>Ý </a:t>
            </a:r>
            <a:r>
              <a:rPr lang="en-US" dirty="0" err="1"/>
              <a:t>nghĩa</a:t>
            </a:r>
            <a:r>
              <a:rPr lang="en-US" dirty="0"/>
              <a:t>: </a:t>
            </a:r>
          </a:p>
          <a:p>
            <a:r>
              <a:rPr lang="en-US" dirty="0" err="1"/>
              <a:t>Tín</a:t>
            </a:r>
            <a:r>
              <a:rPr lang="en-US" dirty="0"/>
              <a:t> </a:t>
            </a:r>
            <a:r>
              <a:rPr lang="en-US" dirty="0" err="1"/>
              <a:t>hiệu</a:t>
            </a:r>
            <a:r>
              <a:rPr lang="en-US" dirty="0"/>
              <a:t> dao </a:t>
            </a:r>
            <a:r>
              <a:rPr lang="en-US" dirty="0" err="1"/>
              <a:t>động</a:t>
            </a:r>
            <a:r>
              <a:rPr lang="en-US" dirty="0"/>
              <a:t> </a:t>
            </a:r>
            <a:r>
              <a:rPr lang="en-US" dirty="0" err="1"/>
              <a:t>có</a:t>
            </a:r>
            <a:r>
              <a:rPr lang="en-US" dirty="0"/>
              <a:t> </a:t>
            </a:r>
            <a:r>
              <a:rPr lang="en-US" dirty="0" err="1"/>
              <a:t>thể</a:t>
            </a:r>
            <a:r>
              <a:rPr lang="en-US" dirty="0"/>
              <a:t> </a:t>
            </a:r>
            <a:r>
              <a:rPr lang="en-US" dirty="0" err="1"/>
              <a:t>lan</a:t>
            </a:r>
            <a:r>
              <a:rPr lang="en-US" dirty="0"/>
              <a:t> </a:t>
            </a:r>
            <a:r>
              <a:rPr lang="en-US" dirty="0" err="1"/>
              <a:t>truyền</a:t>
            </a:r>
            <a:r>
              <a:rPr lang="en-US" dirty="0"/>
              <a:t> </a:t>
            </a:r>
            <a:r>
              <a:rPr lang="en-US" dirty="0" err="1"/>
              <a:t>nhanh</a:t>
            </a:r>
            <a:r>
              <a:rPr lang="en-US" dirty="0"/>
              <a:t> </a:t>
            </a:r>
            <a:r>
              <a:rPr lang="en-US" dirty="0" err="1"/>
              <a:t>từ</a:t>
            </a:r>
            <a:r>
              <a:rPr lang="en-US" dirty="0"/>
              <a:t> </a:t>
            </a:r>
            <a:r>
              <a:rPr lang="en-US" dirty="0" err="1"/>
              <a:t>ngày</a:t>
            </a:r>
            <a:r>
              <a:rPr lang="en-US" dirty="0"/>
              <a:t> </a:t>
            </a:r>
            <a:r>
              <a:rPr lang="en-US" dirty="0" err="1"/>
              <a:t>này</a:t>
            </a:r>
            <a:r>
              <a:rPr lang="en-US" dirty="0"/>
              <a:t> sang </a:t>
            </a:r>
            <a:r>
              <a:rPr lang="en-US" dirty="0" err="1"/>
              <a:t>các</a:t>
            </a:r>
            <a:r>
              <a:rPr lang="en-US" dirty="0"/>
              <a:t> </a:t>
            </a:r>
            <a:r>
              <a:rPr lang="en-US" dirty="0" err="1"/>
              <a:t>ngày</a:t>
            </a:r>
            <a:r>
              <a:rPr lang="en-US" dirty="0"/>
              <a:t> </a:t>
            </a:r>
            <a:r>
              <a:rPr lang="en-US" dirty="0" err="1"/>
              <a:t>sau</a:t>
            </a:r>
            <a:r>
              <a:rPr lang="en-US" dirty="0"/>
              <a:t> </a:t>
            </a:r>
            <a:r>
              <a:rPr lang="en-US" dirty="0" err="1"/>
              <a:t>không</a:t>
            </a:r>
            <a:r>
              <a:rPr lang="en-US" dirty="0"/>
              <a:t> </a:t>
            </a:r>
            <a:r>
              <a:rPr lang="en-US" dirty="0" err="1"/>
              <a:t>cần</a:t>
            </a:r>
            <a:r>
              <a:rPr lang="en-US" dirty="0"/>
              <a:t> qua </a:t>
            </a:r>
            <a:r>
              <a:rPr lang="en-US" dirty="0" err="1"/>
              <a:t>quá</a:t>
            </a:r>
            <a:r>
              <a:rPr lang="en-US" dirty="0"/>
              <a:t> </a:t>
            </a:r>
            <a:r>
              <a:rPr lang="en-US" dirty="0" err="1"/>
              <a:t>nhiều</a:t>
            </a:r>
            <a:r>
              <a:rPr lang="en-US" dirty="0"/>
              <a:t> </a:t>
            </a:r>
            <a:r>
              <a:rPr lang="en-US" dirty="0" err="1"/>
              <a:t>ngày</a:t>
            </a:r>
            <a:r>
              <a:rPr lang="en-US" dirty="0"/>
              <a:t>.</a:t>
            </a:r>
          </a:p>
          <a:p>
            <a:r>
              <a:rPr lang="en-US" dirty="0" err="1"/>
              <a:t>Một</a:t>
            </a:r>
            <a:r>
              <a:rPr lang="en-US" dirty="0"/>
              <a:t> </a:t>
            </a:r>
            <a:r>
              <a:rPr lang="en-US" dirty="0" err="1"/>
              <a:t>ngày</a:t>
            </a:r>
            <a:r>
              <a:rPr lang="en-US" dirty="0"/>
              <a:t> </a:t>
            </a:r>
            <a:r>
              <a:rPr lang="en-US" dirty="0" err="1"/>
              <a:t>có</a:t>
            </a:r>
            <a:r>
              <a:rPr lang="en-US" dirty="0"/>
              <a:t> </a:t>
            </a:r>
            <a:r>
              <a:rPr lang="en-US" dirty="0" err="1"/>
              <a:t>thể</a:t>
            </a:r>
            <a:r>
              <a:rPr lang="en-US" dirty="0"/>
              <a:t> </a:t>
            </a:r>
            <a:r>
              <a:rPr lang="en-US" dirty="0" err="1"/>
              <a:t>ảnh</a:t>
            </a:r>
            <a:r>
              <a:rPr lang="en-US" dirty="0"/>
              <a:t> </a:t>
            </a:r>
            <a:r>
              <a:rPr lang="en-US" dirty="0" err="1"/>
              <a:t>hướng</a:t>
            </a:r>
            <a:r>
              <a:rPr lang="en-US" dirty="0"/>
              <a:t> </a:t>
            </a:r>
            <a:r>
              <a:rPr lang="en-US" dirty="0" err="1"/>
              <a:t>tới</a:t>
            </a:r>
            <a:r>
              <a:rPr lang="en-US" dirty="0"/>
              <a:t> </a:t>
            </a:r>
            <a:r>
              <a:rPr lang="en-US" dirty="0" err="1"/>
              <a:t>ngày</a:t>
            </a:r>
            <a:r>
              <a:rPr lang="en-US" dirty="0"/>
              <a:t> </a:t>
            </a:r>
            <a:r>
              <a:rPr lang="en-US" dirty="0" err="1"/>
              <a:t>cách</a:t>
            </a:r>
            <a:r>
              <a:rPr lang="en-US" dirty="0"/>
              <a:t> </a:t>
            </a:r>
            <a:r>
              <a:rPr lang="en-US" dirty="0" err="1"/>
              <a:t>nó</a:t>
            </a:r>
            <a:r>
              <a:rPr lang="en-US" dirty="0"/>
              <a:t> </a:t>
            </a:r>
            <a:r>
              <a:rPr lang="en-US" dirty="0" err="1"/>
              <a:t>chục</a:t>
            </a:r>
            <a:r>
              <a:rPr lang="en-US" dirty="0"/>
              <a:t> </a:t>
            </a:r>
            <a:r>
              <a:rPr lang="en-US" dirty="0" err="1"/>
              <a:t>bước</a:t>
            </a:r>
            <a:r>
              <a:rPr lang="en-US" dirty="0"/>
              <a:t>.</a:t>
            </a:r>
          </a:p>
        </p:txBody>
      </p:sp>
    </p:spTree>
    <p:extLst>
      <p:ext uri="{BB962C8B-B14F-4D97-AF65-F5344CB8AC3E}">
        <p14:creationId xmlns:p14="http://schemas.microsoft.com/office/powerpoint/2010/main" val="3431262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D90C3-D20A-8FD6-C295-D9A786D030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3A07EB-5841-4559-4AA7-5DCBF5EB4A6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p>
        </p:txBody>
      </p:sp>
      <p:sp>
        <p:nvSpPr>
          <p:cNvPr id="5" name="Slide Number Placeholder 4">
            <a:extLst>
              <a:ext uri="{FF2B5EF4-FFF2-40B4-BE49-F238E27FC236}">
                <a16:creationId xmlns:a16="http://schemas.microsoft.com/office/drawing/2014/main" id="{5EB00A21-578C-204F-DB12-BCADAB1A05AD}"/>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6" name="TextBox 5">
            <a:extLst>
              <a:ext uri="{FF2B5EF4-FFF2-40B4-BE49-F238E27FC236}">
                <a16:creationId xmlns:a16="http://schemas.microsoft.com/office/drawing/2014/main" id="{62CAA17D-0CB5-8AA7-8650-608F4600866B}"/>
              </a:ext>
            </a:extLst>
          </p:cNvPr>
          <p:cNvSpPr txBox="1"/>
          <p:nvPr/>
        </p:nvSpPr>
        <p:spPr>
          <a:xfrm>
            <a:off x="235077" y="968188"/>
            <a:ext cx="5040770" cy="461665"/>
          </a:xfrm>
          <a:prstGeom prst="rect">
            <a:avLst/>
          </a:prstGeom>
          <a:noFill/>
        </p:spPr>
        <p:txBody>
          <a:bodyPr wrap="square" rtlCol="0">
            <a:spAutoFit/>
          </a:bodyPr>
          <a:lstStyle/>
          <a:p>
            <a:r>
              <a:rPr lang="en-US" sz="2400" b="1" dirty="0"/>
              <a:t>2: Các </a:t>
            </a:r>
            <a:r>
              <a:rPr lang="en-US" sz="2400" b="1" dirty="0" err="1"/>
              <a:t>thành</a:t>
            </a:r>
            <a:r>
              <a:rPr lang="en-US" sz="2400" b="1" dirty="0"/>
              <a:t> </a:t>
            </a:r>
            <a:r>
              <a:rPr lang="en-US" sz="2400" b="1" dirty="0" err="1"/>
              <a:t>phần</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mạng</a:t>
            </a:r>
            <a:endParaRPr lang="en-US" sz="2400" b="1" dirty="0"/>
          </a:p>
        </p:txBody>
      </p:sp>
      <p:sp>
        <p:nvSpPr>
          <p:cNvPr id="3" name="TextBox 2">
            <a:extLst>
              <a:ext uri="{FF2B5EF4-FFF2-40B4-BE49-F238E27FC236}">
                <a16:creationId xmlns:a16="http://schemas.microsoft.com/office/drawing/2014/main" id="{7438E81A-4B4C-D4C0-E660-3C0ED296268F}"/>
              </a:ext>
            </a:extLst>
          </p:cNvPr>
          <p:cNvSpPr txBox="1"/>
          <p:nvPr/>
        </p:nvSpPr>
        <p:spPr>
          <a:xfrm>
            <a:off x="235077" y="1537246"/>
            <a:ext cx="294591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t>Đường</a:t>
            </a:r>
            <a:r>
              <a:rPr lang="en-US" b="1" dirty="0"/>
              <a:t> </a:t>
            </a:r>
            <a:r>
              <a:rPr lang="en-US" b="1" dirty="0" err="1"/>
              <a:t>đi</a:t>
            </a:r>
            <a:r>
              <a:rPr lang="en-US" b="1" dirty="0"/>
              <a:t> </a:t>
            </a:r>
            <a:r>
              <a:rPr lang="en-US" b="1" dirty="0" err="1"/>
              <a:t>độc</a:t>
            </a:r>
            <a:r>
              <a:rPr lang="en-US" b="1" dirty="0"/>
              <a:t> </a:t>
            </a:r>
            <a:r>
              <a:rPr lang="en-US" b="1" dirty="0" err="1"/>
              <a:t>lập</a:t>
            </a:r>
            <a:endParaRPr lang="en-US" b="1" dirty="0"/>
          </a:p>
        </p:txBody>
      </p:sp>
      <p:sp>
        <p:nvSpPr>
          <p:cNvPr id="9" name="TextBox 8">
            <a:extLst>
              <a:ext uri="{FF2B5EF4-FFF2-40B4-BE49-F238E27FC236}">
                <a16:creationId xmlns:a16="http://schemas.microsoft.com/office/drawing/2014/main" id="{0C50ECEE-B0F2-D3D4-59E1-53C3AFA79656}"/>
              </a:ext>
            </a:extLst>
          </p:cNvPr>
          <p:cNvSpPr txBox="1"/>
          <p:nvPr/>
        </p:nvSpPr>
        <p:spPr>
          <a:xfrm>
            <a:off x="454294" y="2013971"/>
            <a:ext cx="8689706" cy="2296013"/>
          </a:xfrm>
          <a:prstGeom prst="rect">
            <a:avLst/>
          </a:prstGeom>
          <a:noFill/>
        </p:spPr>
        <p:txBody>
          <a:bodyPr wrap="square" rtlCol="0">
            <a:spAutoFit/>
          </a:bodyPr>
          <a:lstStyle/>
          <a:p>
            <a:r>
              <a:rPr lang="en-US" dirty="0" err="1"/>
              <a:t>Hầu</a:t>
            </a:r>
            <a:r>
              <a:rPr lang="en-US" dirty="0"/>
              <a:t> </a:t>
            </a:r>
            <a:r>
              <a:rPr lang="en-US" dirty="0" err="1"/>
              <a:t>hết</a:t>
            </a:r>
            <a:r>
              <a:rPr lang="en-US" dirty="0"/>
              <a:t> </a:t>
            </a:r>
            <a:r>
              <a:rPr lang="en-US" dirty="0" err="1"/>
              <a:t>các</a:t>
            </a:r>
            <a:r>
              <a:rPr lang="en-US" dirty="0"/>
              <a:t> </a:t>
            </a:r>
            <a:r>
              <a:rPr lang="en-US" dirty="0" err="1"/>
              <a:t>cặp</a:t>
            </a:r>
            <a:r>
              <a:rPr lang="en-US" dirty="0"/>
              <a:t> node </a:t>
            </a:r>
            <a:r>
              <a:rPr lang="en-US" dirty="0" err="1"/>
              <a:t>đều</a:t>
            </a:r>
            <a:r>
              <a:rPr lang="en-US" dirty="0"/>
              <a:t> </a:t>
            </a:r>
            <a:r>
              <a:rPr lang="en-US" dirty="0" err="1"/>
              <a:t>có</a:t>
            </a:r>
            <a:r>
              <a:rPr lang="en-US" dirty="0"/>
              <a:t>:</a:t>
            </a:r>
          </a:p>
          <a:p>
            <a:pPr marL="342900" marR="0" lvl="0" indent="-342900" algn="just">
              <a:lnSpc>
                <a:spcPct val="120000"/>
              </a:lnSpc>
              <a:spcBef>
                <a:spcPts val="600"/>
              </a:spcBef>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1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đường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vertex-independent (VIP)</a:t>
            </a:r>
          </a:p>
          <a:p>
            <a:pPr marL="342900" marR="0" lvl="0" indent="-342900" algn="just">
              <a:lnSpc>
                <a:spcPct val="120000"/>
              </a:lnSpc>
              <a:spcAft>
                <a:spcPts val="600"/>
              </a:spcAft>
              <a:buFont typeface="Symbol" panose="05050102010706020507" pitchFamily="18" charset="2"/>
              <a:buChar char=""/>
              <a:tabLst>
                <a:tab pos="457200" algn="l"/>
              </a:tabLst>
            </a:pP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1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đường</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a:t>
            </a:r>
            <a:r>
              <a:rPr lang="en-US" sz="1800" kern="100" dirty="0" err="1">
                <a:effectLst/>
                <a:latin typeface="Times New Roman" panose="02020603050405020304" pitchFamily="18" charset="0"/>
                <a:ea typeface="Calibri" panose="020F0502020204030204" pitchFamily="34" charset="0"/>
                <a:cs typeface="Angsana New" panose="02020603050405020304" pitchFamily="18" charset="-34"/>
              </a:rPr>
              <a:t>đi</a:t>
            </a:r>
            <a:r>
              <a:rPr lang="en-US" sz="1800" kern="100" dirty="0">
                <a:effectLst/>
                <a:latin typeface="Times New Roman" panose="02020603050405020304" pitchFamily="18" charset="0"/>
                <a:ea typeface="Calibri" panose="020F0502020204030204" pitchFamily="34" charset="0"/>
                <a:cs typeface="Angsana New" panose="02020603050405020304" pitchFamily="18" charset="-34"/>
              </a:rPr>
              <a:t> edge-independent (EIP)</a:t>
            </a:r>
          </a:p>
          <a:p>
            <a:endParaRPr lang="en-US" dirty="0"/>
          </a:p>
          <a:p>
            <a:r>
              <a:rPr lang="en-US" dirty="0"/>
              <a:t>Ý </a:t>
            </a:r>
            <a:r>
              <a:rPr lang="en-US" dirty="0" err="1"/>
              <a:t>nghĩa</a:t>
            </a:r>
            <a:r>
              <a:rPr lang="en-US" dirty="0"/>
              <a:t>: </a:t>
            </a:r>
          </a:p>
          <a:p>
            <a:r>
              <a:rPr lang="en-US" dirty="0" err="1"/>
              <a:t>Mạng</a:t>
            </a:r>
            <a:r>
              <a:rPr lang="en-US" dirty="0"/>
              <a:t> </a:t>
            </a:r>
            <a:r>
              <a:rPr lang="en-US" dirty="0" err="1"/>
              <a:t>không</a:t>
            </a:r>
            <a:r>
              <a:rPr lang="en-US" dirty="0"/>
              <a:t> </a:t>
            </a:r>
            <a:r>
              <a:rPr lang="en-US" dirty="0" err="1"/>
              <a:t>có</a:t>
            </a:r>
            <a:r>
              <a:rPr lang="en-US" dirty="0"/>
              <a:t> </a:t>
            </a:r>
            <a:r>
              <a:rPr lang="en-US" dirty="0" err="1"/>
              <a:t>tính</a:t>
            </a:r>
            <a:r>
              <a:rPr lang="en-US" dirty="0"/>
              <a:t> </a:t>
            </a:r>
            <a:r>
              <a:rPr lang="en-US" dirty="0" err="1"/>
              <a:t>dự</a:t>
            </a:r>
            <a:r>
              <a:rPr lang="en-US" dirty="0"/>
              <a:t> </a:t>
            </a:r>
            <a:r>
              <a:rPr lang="en-US" dirty="0" err="1"/>
              <a:t>phòng</a:t>
            </a:r>
            <a:r>
              <a:rPr lang="en-US" dirty="0"/>
              <a:t> </a:t>
            </a:r>
            <a:r>
              <a:rPr lang="en-US" dirty="0" err="1"/>
              <a:t>cao</a:t>
            </a:r>
            <a:r>
              <a:rPr lang="en-US" dirty="0"/>
              <a:t>.</a:t>
            </a:r>
          </a:p>
          <a:p>
            <a:r>
              <a:rPr lang="en-US" dirty="0" err="1"/>
              <a:t>Tồn</a:t>
            </a:r>
            <a:r>
              <a:rPr lang="en-US" dirty="0"/>
              <a:t> </a:t>
            </a:r>
            <a:r>
              <a:rPr lang="en-US" dirty="0" err="1"/>
              <a:t>tại</a:t>
            </a:r>
            <a:r>
              <a:rPr lang="en-US" dirty="0"/>
              <a:t> </a:t>
            </a:r>
            <a:r>
              <a:rPr lang="en-US" dirty="0" err="1"/>
              <a:t>nhiều</a:t>
            </a:r>
            <a:r>
              <a:rPr lang="en-US" dirty="0"/>
              <a:t> </a:t>
            </a:r>
            <a:r>
              <a:rPr lang="en-US" dirty="0" err="1"/>
              <a:t>các</a:t>
            </a:r>
            <a:r>
              <a:rPr lang="en-US" dirty="0"/>
              <a:t> node </a:t>
            </a:r>
            <a:r>
              <a:rPr lang="en-US" dirty="0" err="1"/>
              <a:t>trung</a:t>
            </a:r>
            <a:r>
              <a:rPr lang="en-US" dirty="0"/>
              <a:t> </a:t>
            </a:r>
            <a:r>
              <a:rPr lang="en-US" dirty="0" err="1"/>
              <a:t>gian</a:t>
            </a:r>
            <a:r>
              <a:rPr lang="en-US" dirty="0"/>
              <a:t> </a:t>
            </a:r>
            <a:r>
              <a:rPr lang="en-US" dirty="0" err="1"/>
              <a:t>duy</a:t>
            </a:r>
            <a:r>
              <a:rPr lang="en-US" dirty="0"/>
              <a:t> </a:t>
            </a:r>
            <a:r>
              <a:rPr lang="en-US" dirty="0" err="1"/>
              <a:t>nhất</a:t>
            </a:r>
            <a:r>
              <a:rPr lang="en-US" dirty="0"/>
              <a:t> </a:t>
            </a:r>
            <a:r>
              <a:rPr lang="en-US" dirty="0" err="1"/>
              <a:t>duy</a:t>
            </a:r>
            <a:r>
              <a:rPr lang="en-US" dirty="0"/>
              <a:t> </a:t>
            </a:r>
            <a:r>
              <a:rPr lang="en-US" dirty="0" err="1"/>
              <a:t>trì</a:t>
            </a:r>
            <a:r>
              <a:rPr lang="en-US" dirty="0"/>
              <a:t> </a:t>
            </a:r>
            <a:r>
              <a:rPr lang="en-US" dirty="0" err="1"/>
              <a:t>liên</a:t>
            </a:r>
            <a:r>
              <a:rPr lang="en-US" dirty="0"/>
              <a:t> </a:t>
            </a:r>
            <a:r>
              <a:rPr lang="en-US" dirty="0" err="1"/>
              <a:t>kết</a:t>
            </a:r>
            <a:r>
              <a:rPr lang="en-US" dirty="0"/>
              <a:t> </a:t>
            </a:r>
            <a:r>
              <a:rPr lang="en-US" dirty="0" err="1"/>
              <a:t>giữa</a:t>
            </a:r>
            <a:r>
              <a:rPr lang="en-US" dirty="0"/>
              <a:t> </a:t>
            </a:r>
            <a:r>
              <a:rPr lang="en-US" dirty="0" err="1"/>
              <a:t>các</a:t>
            </a:r>
            <a:r>
              <a:rPr lang="en-US" dirty="0"/>
              <a:t> </a:t>
            </a:r>
            <a:r>
              <a:rPr lang="en-US" dirty="0" err="1"/>
              <a:t>phần</a:t>
            </a:r>
            <a:r>
              <a:rPr lang="en-US" dirty="0"/>
              <a:t> </a:t>
            </a:r>
            <a:r>
              <a:rPr lang="en-US" dirty="0" err="1"/>
              <a:t>mạng</a:t>
            </a:r>
            <a:r>
              <a:rPr lang="en-US" dirty="0"/>
              <a:t>.</a:t>
            </a:r>
          </a:p>
        </p:txBody>
      </p:sp>
      <p:sp>
        <p:nvSpPr>
          <p:cNvPr id="7" name="TextBox 6">
            <a:extLst>
              <a:ext uri="{FF2B5EF4-FFF2-40B4-BE49-F238E27FC236}">
                <a16:creationId xmlns:a16="http://schemas.microsoft.com/office/drawing/2014/main" id="{11A4C515-7D07-1C13-1EA0-341457D65441}"/>
              </a:ext>
            </a:extLst>
          </p:cNvPr>
          <p:cNvSpPr txBox="1"/>
          <p:nvPr/>
        </p:nvSpPr>
        <p:spPr>
          <a:xfrm>
            <a:off x="235077" y="4451805"/>
            <a:ext cx="294591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t>Đường</a:t>
            </a:r>
            <a:r>
              <a:rPr lang="en-US" b="1" dirty="0"/>
              <a:t> </a:t>
            </a:r>
            <a:r>
              <a:rPr lang="en-US" b="1" dirty="0" err="1"/>
              <a:t>đi</a:t>
            </a:r>
            <a:r>
              <a:rPr lang="en-US" b="1" dirty="0"/>
              <a:t> Hamilton</a:t>
            </a:r>
          </a:p>
        </p:txBody>
      </p:sp>
      <p:sp>
        <p:nvSpPr>
          <p:cNvPr id="8" name="TextBox 7">
            <a:extLst>
              <a:ext uri="{FF2B5EF4-FFF2-40B4-BE49-F238E27FC236}">
                <a16:creationId xmlns:a16="http://schemas.microsoft.com/office/drawing/2014/main" id="{237AA7A7-6E8E-0BD5-25EE-B8F944AE3593}"/>
              </a:ext>
            </a:extLst>
          </p:cNvPr>
          <p:cNvSpPr txBox="1"/>
          <p:nvPr/>
        </p:nvSpPr>
        <p:spPr>
          <a:xfrm>
            <a:off x="454294" y="4867069"/>
            <a:ext cx="8689706" cy="646331"/>
          </a:xfrm>
          <a:prstGeom prst="rect">
            <a:avLst/>
          </a:prstGeom>
          <a:noFill/>
        </p:spPr>
        <p:txBody>
          <a:bodyPr wrap="square" rtlCol="0">
            <a:spAutoFit/>
          </a:bodyPr>
          <a:lstStyle/>
          <a:p>
            <a:r>
              <a:rPr lang="en-US" dirty="0" err="1"/>
              <a:t>Không</a:t>
            </a:r>
            <a:r>
              <a:rPr lang="en-US" dirty="0"/>
              <a:t> </a:t>
            </a:r>
            <a:r>
              <a:rPr lang="en-US" dirty="0" err="1"/>
              <a:t>tồn</a:t>
            </a:r>
            <a:r>
              <a:rPr lang="en-US" dirty="0"/>
              <a:t> </a:t>
            </a:r>
            <a:r>
              <a:rPr lang="en-US" dirty="0" err="1"/>
              <a:t>tại</a:t>
            </a:r>
            <a:r>
              <a:rPr lang="en-US" dirty="0"/>
              <a:t> </a:t>
            </a:r>
            <a:r>
              <a:rPr lang="en-US" dirty="0" err="1"/>
              <a:t>đường</a:t>
            </a:r>
            <a:r>
              <a:rPr lang="en-US" dirty="0"/>
              <a:t> </a:t>
            </a:r>
            <a:r>
              <a:rPr lang="en-US" dirty="0" err="1"/>
              <a:t>đi</a:t>
            </a:r>
            <a:r>
              <a:rPr lang="en-US" dirty="0"/>
              <a:t> Hamilton.</a:t>
            </a:r>
          </a:p>
          <a:p>
            <a:r>
              <a:rPr lang="en-US" dirty="0"/>
              <a:t>=&gt; </a:t>
            </a:r>
            <a:r>
              <a:rPr lang="en-US" dirty="0" err="1"/>
              <a:t>Không</a:t>
            </a:r>
            <a:r>
              <a:rPr lang="en-US" dirty="0"/>
              <a:t> </a:t>
            </a:r>
            <a:r>
              <a:rPr lang="en-US" dirty="0" err="1"/>
              <a:t>thể</a:t>
            </a:r>
            <a:r>
              <a:rPr lang="en-US" dirty="0"/>
              <a:t> </a:t>
            </a:r>
            <a:r>
              <a:rPr lang="en-US" dirty="0" err="1"/>
              <a:t>hiện</a:t>
            </a:r>
            <a:r>
              <a:rPr lang="en-US" dirty="0"/>
              <a:t> </a:t>
            </a:r>
            <a:r>
              <a:rPr lang="en-US" dirty="0" err="1"/>
              <a:t>được</a:t>
            </a:r>
            <a:r>
              <a:rPr lang="en-US" dirty="0"/>
              <a:t> </a:t>
            </a:r>
            <a:r>
              <a:rPr lang="en-US" dirty="0" err="1"/>
              <a:t>tính</a:t>
            </a:r>
            <a:r>
              <a:rPr lang="en-US" dirty="0"/>
              <a:t> </a:t>
            </a:r>
            <a:r>
              <a:rPr lang="en-US" dirty="0" err="1"/>
              <a:t>nhất</a:t>
            </a:r>
            <a:r>
              <a:rPr lang="en-US" dirty="0"/>
              <a:t> </a:t>
            </a:r>
            <a:r>
              <a:rPr lang="en-US" dirty="0" err="1"/>
              <a:t>quán</a:t>
            </a:r>
            <a:r>
              <a:rPr lang="en-US" dirty="0"/>
              <a:t> </a:t>
            </a:r>
            <a:r>
              <a:rPr lang="en-US" dirty="0" err="1"/>
              <a:t>hoặc</a:t>
            </a:r>
            <a:r>
              <a:rPr lang="en-US" dirty="0"/>
              <a:t> </a:t>
            </a:r>
            <a:r>
              <a:rPr lang="en-US" dirty="0" err="1"/>
              <a:t>sự</a:t>
            </a:r>
            <a:r>
              <a:rPr lang="en-US" dirty="0"/>
              <a:t> </a:t>
            </a:r>
            <a:r>
              <a:rPr lang="en-US" dirty="0" err="1"/>
              <a:t>kiện</a:t>
            </a:r>
            <a:r>
              <a:rPr lang="en-US" dirty="0"/>
              <a:t> </a:t>
            </a:r>
            <a:r>
              <a:rPr lang="en-US" dirty="0" err="1"/>
              <a:t>ảnh</a:t>
            </a:r>
            <a:r>
              <a:rPr lang="en-US" dirty="0"/>
              <a:t> </a:t>
            </a:r>
            <a:r>
              <a:rPr lang="en-US" dirty="0" err="1"/>
              <a:t>hưởng</a:t>
            </a:r>
            <a:r>
              <a:rPr lang="en-US" dirty="0"/>
              <a:t> </a:t>
            </a:r>
            <a:r>
              <a:rPr lang="en-US" dirty="0" err="1"/>
              <a:t>toàn</a:t>
            </a:r>
            <a:r>
              <a:rPr lang="en-US" dirty="0"/>
              <a:t> </a:t>
            </a:r>
            <a:r>
              <a:rPr lang="en-US" dirty="0" err="1"/>
              <a:t>bộ</a:t>
            </a:r>
            <a:r>
              <a:rPr lang="en-US" dirty="0"/>
              <a:t> </a:t>
            </a:r>
            <a:r>
              <a:rPr lang="en-US" dirty="0" err="1"/>
              <a:t>lịch</a:t>
            </a:r>
            <a:r>
              <a:rPr lang="en-US" dirty="0"/>
              <a:t> </a:t>
            </a:r>
            <a:r>
              <a:rPr lang="en-US" dirty="0" err="1"/>
              <a:t>sử</a:t>
            </a:r>
            <a:r>
              <a:rPr lang="en-US" dirty="0"/>
              <a:t>.</a:t>
            </a:r>
          </a:p>
        </p:txBody>
      </p:sp>
    </p:spTree>
    <p:extLst>
      <p:ext uri="{BB962C8B-B14F-4D97-AF65-F5344CB8AC3E}">
        <p14:creationId xmlns:p14="http://schemas.microsoft.com/office/powerpoint/2010/main" val="2743059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177D0-10C4-6F29-EE0A-7F59412B0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2E4098-792A-CAA1-AA26-3213A98DE1A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p>
        </p:txBody>
      </p:sp>
      <p:sp>
        <p:nvSpPr>
          <p:cNvPr id="5" name="Slide Number Placeholder 4">
            <a:extLst>
              <a:ext uri="{FF2B5EF4-FFF2-40B4-BE49-F238E27FC236}">
                <a16:creationId xmlns:a16="http://schemas.microsoft.com/office/drawing/2014/main" id="{001B5319-DDC3-13CE-C35F-A5F2CBB7E001}"/>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6" name="TextBox 5">
            <a:extLst>
              <a:ext uri="{FF2B5EF4-FFF2-40B4-BE49-F238E27FC236}">
                <a16:creationId xmlns:a16="http://schemas.microsoft.com/office/drawing/2014/main" id="{6DA4FE17-BFE2-0343-BA2A-D0BB99CA9200}"/>
              </a:ext>
            </a:extLst>
          </p:cNvPr>
          <p:cNvSpPr txBox="1"/>
          <p:nvPr/>
        </p:nvSpPr>
        <p:spPr>
          <a:xfrm>
            <a:off x="235077" y="968188"/>
            <a:ext cx="5040770" cy="461665"/>
          </a:xfrm>
          <a:prstGeom prst="rect">
            <a:avLst/>
          </a:prstGeom>
          <a:noFill/>
        </p:spPr>
        <p:txBody>
          <a:bodyPr wrap="square" rtlCol="0">
            <a:spAutoFit/>
          </a:bodyPr>
          <a:lstStyle/>
          <a:p>
            <a:r>
              <a:rPr lang="en-US" sz="2400" b="1" dirty="0"/>
              <a:t>2: Các </a:t>
            </a:r>
            <a:r>
              <a:rPr lang="en-US" sz="2400" b="1" dirty="0" err="1"/>
              <a:t>thành</a:t>
            </a:r>
            <a:r>
              <a:rPr lang="en-US" sz="2400" b="1" dirty="0"/>
              <a:t> </a:t>
            </a:r>
            <a:r>
              <a:rPr lang="en-US" sz="2400" b="1" dirty="0" err="1"/>
              <a:t>phần</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mạng</a:t>
            </a:r>
            <a:endParaRPr lang="en-US" sz="2400" b="1" dirty="0"/>
          </a:p>
        </p:txBody>
      </p:sp>
      <p:sp>
        <p:nvSpPr>
          <p:cNvPr id="3" name="TextBox 2">
            <a:extLst>
              <a:ext uri="{FF2B5EF4-FFF2-40B4-BE49-F238E27FC236}">
                <a16:creationId xmlns:a16="http://schemas.microsoft.com/office/drawing/2014/main" id="{863184E4-6180-494B-F69B-DA98C6C072CF}"/>
              </a:ext>
            </a:extLst>
          </p:cNvPr>
          <p:cNvSpPr txBox="1"/>
          <p:nvPr/>
        </p:nvSpPr>
        <p:spPr>
          <a:xfrm>
            <a:off x="235077" y="1537246"/>
            <a:ext cx="294591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t>Component</a:t>
            </a:r>
          </a:p>
        </p:txBody>
      </p:sp>
      <p:sp>
        <p:nvSpPr>
          <p:cNvPr id="9" name="TextBox 8">
            <a:extLst>
              <a:ext uri="{FF2B5EF4-FFF2-40B4-BE49-F238E27FC236}">
                <a16:creationId xmlns:a16="http://schemas.microsoft.com/office/drawing/2014/main" id="{B8143066-5858-1325-4C1A-50FE35D88B7A}"/>
              </a:ext>
            </a:extLst>
          </p:cNvPr>
          <p:cNvSpPr txBox="1"/>
          <p:nvPr/>
        </p:nvSpPr>
        <p:spPr>
          <a:xfrm>
            <a:off x="454294" y="2013971"/>
            <a:ext cx="8689706" cy="2585323"/>
          </a:xfrm>
          <a:prstGeom prst="rect">
            <a:avLst/>
          </a:prstGeom>
          <a:noFill/>
        </p:spPr>
        <p:txBody>
          <a:bodyPr wrap="square" rtlCol="0">
            <a:spAutoFit/>
          </a:bodyPr>
          <a:lstStyle/>
          <a:p>
            <a:r>
              <a:rPr lang="en-US" dirty="0"/>
              <a:t>Thành </a:t>
            </a:r>
            <a:r>
              <a:rPr lang="en-US" dirty="0" err="1"/>
              <a:t>phần</a:t>
            </a:r>
            <a:r>
              <a:rPr lang="en-US" dirty="0"/>
              <a:t> </a:t>
            </a:r>
            <a:r>
              <a:rPr lang="en-US" dirty="0" err="1"/>
              <a:t>liên</a:t>
            </a:r>
            <a:r>
              <a:rPr lang="en-US" dirty="0"/>
              <a:t> </a:t>
            </a:r>
            <a:r>
              <a:rPr lang="en-US" dirty="0" err="1"/>
              <a:t>thông</a:t>
            </a:r>
            <a:r>
              <a:rPr lang="en-US" dirty="0"/>
              <a:t> </a:t>
            </a:r>
            <a:r>
              <a:rPr lang="en-US" dirty="0" err="1"/>
              <a:t>mạnh</a:t>
            </a:r>
            <a:r>
              <a:rPr lang="en-US" dirty="0"/>
              <a:t> (SCC): </a:t>
            </a:r>
          </a:p>
          <a:p>
            <a:pPr marL="285750" indent="-285750">
              <a:buFont typeface="Arial" panose="020B0604020202020204" pitchFamily="34" charset="0"/>
              <a:buChar char="•"/>
            </a:pPr>
            <a:r>
              <a:rPr lang="en-US" dirty="0"/>
              <a:t>306 </a:t>
            </a:r>
            <a:r>
              <a:rPr lang="en-US" dirty="0" err="1"/>
              <a:t>thành</a:t>
            </a:r>
            <a:r>
              <a:rPr lang="en-US" dirty="0"/>
              <a:t> </a:t>
            </a:r>
            <a:r>
              <a:rPr lang="en-US" dirty="0" err="1"/>
              <a:t>phần</a:t>
            </a:r>
            <a:r>
              <a:rPr lang="en-US" dirty="0"/>
              <a:t> </a:t>
            </a:r>
            <a:r>
              <a:rPr lang="en-US" dirty="0" err="1"/>
              <a:t>liên</a:t>
            </a:r>
            <a:r>
              <a:rPr lang="en-US" dirty="0"/>
              <a:t> </a:t>
            </a:r>
            <a:r>
              <a:rPr lang="en-US" dirty="0" err="1"/>
              <a:t>thông</a:t>
            </a:r>
            <a:r>
              <a:rPr lang="en-US" dirty="0"/>
              <a:t> </a:t>
            </a:r>
            <a:r>
              <a:rPr lang="en-US" dirty="0" err="1"/>
              <a:t>mạnh</a:t>
            </a:r>
            <a:r>
              <a:rPr lang="en-US" dirty="0"/>
              <a:t>.</a:t>
            </a:r>
            <a:endParaRPr lang="en-US" sz="1800" kern="100" dirty="0">
              <a:effectLst/>
              <a:latin typeface="Times New Roman" panose="02020603050405020304" pitchFamily="18" charset="0"/>
              <a:ea typeface="Calibri" panose="020F0502020204030204" pitchFamily="34" charset="0"/>
              <a:cs typeface="Angsana New" panose="02020603050405020304" pitchFamily="18" charset="-34"/>
            </a:endParaRPr>
          </a:p>
          <a:p>
            <a:pPr marL="285750" indent="-285750">
              <a:buFont typeface="Arial" panose="020B0604020202020204" pitchFamily="34" charset="0"/>
              <a:buChar char="•"/>
            </a:pPr>
            <a:r>
              <a:rPr lang="en-US" dirty="0" err="1"/>
              <a:t>Kích</a:t>
            </a:r>
            <a:r>
              <a:rPr lang="en-US" dirty="0"/>
              <a:t> </a:t>
            </a:r>
            <a:r>
              <a:rPr lang="en-US" dirty="0" err="1"/>
              <a:t>thước</a:t>
            </a:r>
            <a:r>
              <a:rPr lang="en-US" dirty="0"/>
              <a:t> SCC </a:t>
            </a:r>
            <a:r>
              <a:rPr lang="en-US" dirty="0" err="1"/>
              <a:t>lớn</a:t>
            </a:r>
            <a:r>
              <a:rPr lang="en-US" dirty="0"/>
              <a:t> </a:t>
            </a:r>
            <a:r>
              <a:rPr lang="en-US" dirty="0" err="1"/>
              <a:t>nhất</a:t>
            </a:r>
            <a:r>
              <a:rPr lang="en-US" dirty="0"/>
              <a:t>: 1 node</a:t>
            </a:r>
          </a:p>
          <a:p>
            <a:pPr marL="285750" indent="-285750">
              <a:buFont typeface="Arial" panose="020B0604020202020204" pitchFamily="34" charset="0"/>
              <a:buChar char="•"/>
            </a:pPr>
            <a:r>
              <a:rPr lang="en-US" dirty="0" err="1"/>
              <a:t>Kích</a:t>
            </a:r>
            <a:r>
              <a:rPr lang="en-US" dirty="0"/>
              <a:t> </a:t>
            </a:r>
            <a:r>
              <a:rPr lang="en-US" dirty="0" err="1"/>
              <a:t>thước</a:t>
            </a:r>
            <a:r>
              <a:rPr lang="en-US" dirty="0"/>
              <a:t> </a:t>
            </a:r>
            <a:r>
              <a:rPr lang="en-US" dirty="0" err="1"/>
              <a:t>trung</a:t>
            </a:r>
            <a:r>
              <a:rPr lang="en-US" dirty="0"/>
              <a:t> </a:t>
            </a:r>
            <a:r>
              <a:rPr lang="en-US" dirty="0" err="1"/>
              <a:t>bình</a:t>
            </a:r>
            <a:r>
              <a:rPr lang="en-US" dirty="0"/>
              <a:t>: 1 node</a:t>
            </a:r>
          </a:p>
          <a:p>
            <a:r>
              <a:rPr lang="en-US" dirty="0"/>
              <a:t>Ý </a:t>
            </a:r>
            <a:r>
              <a:rPr lang="en-US" dirty="0" err="1"/>
              <a:t>nghĩa</a:t>
            </a:r>
            <a:r>
              <a:rPr lang="en-US" dirty="0"/>
              <a:t>: </a:t>
            </a:r>
          </a:p>
          <a:p>
            <a:r>
              <a:rPr lang="en-US" dirty="0" err="1"/>
              <a:t>Gần</a:t>
            </a:r>
            <a:r>
              <a:rPr lang="en-US" dirty="0"/>
              <a:t> </a:t>
            </a:r>
            <a:r>
              <a:rPr lang="en-US" dirty="0" err="1"/>
              <a:t>như</a:t>
            </a:r>
            <a:r>
              <a:rPr lang="en-US" dirty="0"/>
              <a:t> </a:t>
            </a:r>
            <a:r>
              <a:rPr lang="en-US" dirty="0" err="1"/>
              <a:t>không</a:t>
            </a:r>
            <a:r>
              <a:rPr lang="en-US" dirty="0"/>
              <a:t> </a:t>
            </a:r>
            <a:r>
              <a:rPr lang="en-US" dirty="0" err="1"/>
              <a:t>có</a:t>
            </a:r>
            <a:r>
              <a:rPr lang="en-US" dirty="0"/>
              <a:t> chu </a:t>
            </a:r>
            <a:r>
              <a:rPr lang="en-US" dirty="0" err="1"/>
              <a:t>trình</a:t>
            </a:r>
            <a:endParaRPr lang="en-US" dirty="0"/>
          </a:p>
          <a:p>
            <a:r>
              <a:rPr lang="en-US" dirty="0" err="1"/>
              <a:t>Không</a:t>
            </a:r>
            <a:r>
              <a:rPr lang="en-US" dirty="0"/>
              <a:t> </a:t>
            </a:r>
            <a:r>
              <a:rPr lang="en-US" dirty="0" err="1"/>
              <a:t>có</a:t>
            </a:r>
            <a:r>
              <a:rPr lang="en-US" dirty="0"/>
              <a:t> </a:t>
            </a:r>
            <a:r>
              <a:rPr lang="en-US" dirty="0" err="1"/>
              <a:t>khối</a:t>
            </a:r>
            <a:r>
              <a:rPr lang="en-US" dirty="0"/>
              <a:t> </a:t>
            </a:r>
            <a:r>
              <a:rPr lang="en-US" dirty="0" err="1"/>
              <a:t>kết</a:t>
            </a:r>
            <a:r>
              <a:rPr lang="en-US" dirty="0"/>
              <a:t> </a:t>
            </a:r>
            <a:r>
              <a:rPr lang="en-US" dirty="0" err="1"/>
              <a:t>nối</a:t>
            </a:r>
            <a:r>
              <a:rPr lang="en-US" dirty="0"/>
              <a:t> </a:t>
            </a:r>
            <a:r>
              <a:rPr lang="en-US" dirty="0" err="1"/>
              <a:t>khép</a:t>
            </a:r>
            <a:r>
              <a:rPr lang="en-US" dirty="0"/>
              <a:t> </a:t>
            </a:r>
            <a:r>
              <a:rPr lang="en-US" dirty="0" err="1"/>
              <a:t>kín</a:t>
            </a:r>
            <a:endParaRPr lang="en-US" dirty="0"/>
          </a:p>
          <a:p>
            <a:r>
              <a:rPr lang="en-US" dirty="0"/>
              <a:t>=&gt; </a:t>
            </a:r>
            <a:r>
              <a:rPr lang="en-US" dirty="0" err="1"/>
              <a:t>Phản</a:t>
            </a:r>
            <a:r>
              <a:rPr lang="en-US" dirty="0"/>
              <a:t> </a:t>
            </a:r>
            <a:r>
              <a:rPr lang="en-US" dirty="0" err="1"/>
              <a:t>ảnh</a:t>
            </a:r>
            <a:r>
              <a:rPr lang="en-US" dirty="0"/>
              <a:t> </a:t>
            </a:r>
            <a:r>
              <a:rPr lang="en-US" dirty="0" err="1"/>
              <a:t>quá</a:t>
            </a:r>
            <a:r>
              <a:rPr lang="en-US" dirty="0"/>
              <a:t> </a:t>
            </a:r>
            <a:r>
              <a:rPr lang="en-US" dirty="0" err="1"/>
              <a:t>trình</a:t>
            </a:r>
            <a:r>
              <a:rPr lang="en-US" dirty="0"/>
              <a:t> </a:t>
            </a:r>
            <a:r>
              <a:rPr lang="en-US" dirty="0" err="1"/>
              <a:t>tiến</a:t>
            </a:r>
            <a:r>
              <a:rPr lang="en-US" dirty="0"/>
              <a:t> </a:t>
            </a:r>
            <a:r>
              <a:rPr lang="en-US" dirty="0" err="1"/>
              <a:t>triển</a:t>
            </a:r>
            <a:r>
              <a:rPr lang="en-US" dirty="0"/>
              <a:t> </a:t>
            </a:r>
            <a:r>
              <a:rPr lang="en-US" dirty="0" err="1"/>
              <a:t>một</a:t>
            </a:r>
            <a:r>
              <a:rPr lang="en-US" dirty="0"/>
              <a:t> </a:t>
            </a:r>
            <a:r>
              <a:rPr lang="en-US" dirty="0" err="1"/>
              <a:t>chiều</a:t>
            </a:r>
            <a:r>
              <a:rPr lang="en-US" dirty="0"/>
              <a:t> </a:t>
            </a:r>
            <a:r>
              <a:rPr lang="en-US" dirty="0" err="1"/>
              <a:t>không</a:t>
            </a:r>
            <a:r>
              <a:rPr lang="en-US" dirty="0"/>
              <a:t> </a:t>
            </a:r>
            <a:r>
              <a:rPr lang="en-US" dirty="0" err="1"/>
              <a:t>lặp</a:t>
            </a:r>
            <a:r>
              <a:rPr lang="en-US" dirty="0"/>
              <a:t> </a:t>
            </a:r>
            <a:r>
              <a:rPr lang="en-US" dirty="0" err="1"/>
              <a:t>lại</a:t>
            </a:r>
            <a:r>
              <a:rPr lang="en-US" dirty="0"/>
              <a:t> </a:t>
            </a:r>
            <a:r>
              <a:rPr lang="en-US" dirty="0" err="1"/>
              <a:t>và</a:t>
            </a:r>
            <a:r>
              <a:rPr lang="en-US" dirty="0"/>
              <a:t> </a:t>
            </a:r>
            <a:r>
              <a:rPr lang="en-US" dirty="0" err="1"/>
              <a:t>không</a:t>
            </a:r>
            <a:r>
              <a:rPr lang="en-US" dirty="0"/>
              <a:t> </a:t>
            </a:r>
            <a:r>
              <a:rPr lang="en-US" dirty="0" err="1"/>
              <a:t>có</a:t>
            </a:r>
            <a:r>
              <a:rPr lang="en-US" dirty="0"/>
              <a:t> </a:t>
            </a:r>
            <a:r>
              <a:rPr lang="en-US" dirty="0" err="1"/>
              <a:t>khả</a:t>
            </a:r>
            <a:r>
              <a:rPr lang="en-US" dirty="0"/>
              <a:t> </a:t>
            </a:r>
            <a:r>
              <a:rPr lang="en-US" dirty="0" err="1"/>
              <a:t>năng</a:t>
            </a:r>
            <a:r>
              <a:rPr lang="en-US" dirty="0"/>
              <a:t> </a:t>
            </a:r>
            <a:r>
              <a:rPr lang="en-US" dirty="0" err="1"/>
              <a:t>phản</a:t>
            </a:r>
            <a:r>
              <a:rPr lang="en-US" dirty="0"/>
              <a:t> </a:t>
            </a:r>
            <a:r>
              <a:rPr lang="en-US" dirty="0" err="1"/>
              <a:t>hồi</a:t>
            </a:r>
            <a:r>
              <a:rPr lang="en-US" dirty="0"/>
              <a:t> </a:t>
            </a:r>
            <a:r>
              <a:rPr lang="en-US" dirty="0" err="1"/>
              <a:t>nội</a:t>
            </a:r>
            <a:r>
              <a:rPr lang="en-US" dirty="0"/>
              <a:t> </a:t>
            </a:r>
            <a:r>
              <a:rPr lang="en-US" dirty="0" err="1"/>
              <a:t>tại</a:t>
            </a:r>
            <a:r>
              <a:rPr lang="en-US" dirty="0"/>
              <a:t>.</a:t>
            </a:r>
          </a:p>
        </p:txBody>
      </p:sp>
    </p:spTree>
    <p:extLst>
      <p:ext uri="{BB962C8B-B14F-4D97-AF65-F5344CB8AC3E}">
        <p14:creationId xmlns:p14="http://schemas.microsoft.com/office/powerpoint/2010/main" val="2335607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84F9A-3E91-6EC2-1D39-F80DA7C25B2C}"/>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3C8DCD6-DF0F-D797-15A9-8F1F169CF274}"/>
              </a:ext>
            </a:extLst>
          </p:cNvPr>
          <p:cNvPicPr>
            <a:picLocks noChangeAspect="1"/>
          </p:cNvPicPr>
          <p:nvPr/>
        </p:nvPicPr>
        <p:blipFill>
          <a:blip r:embed="rId3"/>
          <a:stretch>
            <a:fillRect/>
          </a:stretch>
        </p:blipFill>
        <p:spPr>
          <a:xfrm>
            <a:off x="2755462" y="1126710"/>
            <a:ext cx="7082554" cy="4604579"/>
          </a:xfrm>
          <a:prstGeom prst="rect">
            <a:avLst/>
          </a:prstGeom>
        </p:spPr>
      </p:pic>
      <p:sp>
        <p:nvSpPr>
          <p:cNvPr id="2" name="Title 1">
            <a:extLst>
              <a:ext uri="{FF2B5EF4-FFF2-40B4-BE49-F238E27FC236}">
                <a16:creationId xmlns:a16="http://schemas.microsoft.com/office/drawing/2014/main" id="{B69A0AE2-B063-983E-FB1A-CBEF4C160A6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p>
        </p:txBody>
      </p:sp>
      <p:sp>
        <p:nvSpPr>
          <p:cNvPr id="5" name="Slide Number Placeholder 4">
            <a:extLst>
              <a:ext uri="{FF2B5EF4-FFF2-40B4-BE49-F238E27FC236}">
                <a16:creationId xmlns:a16="http://schemas.microsoft.com/office/drawing/2014/main" id="{0EF297D0-72FC-AB9F-62DD-0B3753506F99}"/>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6" name="TextBox 5">
            <a:extLst>
              <a:ext uri="{FF2B5EF4-FFF2-40B4-BE49-F238E27FC236}">
                <a16:creationId xmlns:a16="http://schemas.microsoft.com/office/drawing/2014/main" id="{31555F2A-D739-DC16-1BFA-CDD850DAD870}"/>
              </a:ext>
            </a:extLst>
          </p:cNvPr>
          <p:cNvSpPr txBox="1"/>
          <p:nvPr/>
        </p:nvSpPr>
        <p:spPr>
          <a:xfrm>
            <a:off x="235077" y="968188"/>
            <a:ext cx="5040770" cy="461665"/>
          </a:xfrm>
          <a:prstGeom prst="rect">
            <a:avLst/>
          </a:prstGeom>
          <a:noFill/>
        </p:spPr>
        <p:txBody>
          <a:bodyPr wrap="square" rtlCol="0">
            <a:spAutoFit/>
          </a:bodyPr>
          <a:lstStyle/>
          <a:p>
            <a:r>
              <a:rPr lang="en-US" sz="2400" b="1" dirty="0"/>
              <a:t>2: Các </a:t>
            </a:r>
            <a:r>
              <a:rPr lang="en-US" sz="2400" b="1" dirty="0" err="1"/>
              <a:t>thành</a:t>
            </a:r>
            <a:r>
              <a:rPr lang="en-US" sz="2400" b="1" dirty="0"/>
              <a:t> </a:t>
            </a:r>
            <a:r>
              <a:rPr lang="en-US" sz="2400" b="1" dirty="0" err="1"/>
              <a:t>phần</a:t>
            </a:r>
            <a:r>
              <a:rPr lang="en-US" sz="2400" b="1" dirty="0"/>
              <a:t> </a:t>
            </a:r>
            <a:r>
              <a:rPr lang="en-US" sz="2400" b="1" dirty="0" err="1"/>
              <a:t>cơ</a:t>
            </a:r>
            <a:r>
              <a:rPr lang="en-US" sz="2400" b="1" dirty="0"/>
              <a:t> </a:t>
            </a:r>
            <a:r>
              <a:rPr lang="en-US" sz="2400" b="1" dirty="0" err="1"/>
              <a:t>bản</a:t>
            </a:r>
            <a:r>
              <a:rPr lang="en-US" sz="2400" b="1" dirty="0"/>
              <a:t> </a:t>
            </a:r>
            <a:r>
              <a:rPr lang="en-US" sz="2400" b="1" dirty="0" err="1"/>
              <a:t>của</a:t>
            </a:r>
            <a:r>
              <a:rPr lang="en-US" sz="2400" b="1" dirty="0"/>
              <a:t> </a:t>
            </a:r>
            <a:r>
              <a:rPr lang="en-US" sz="2400" b="1" dirty="0" err="1"/>
              <a:t>mạng</a:t>
            </a:r>
            <a:endParaRPr lang="en-US" sz="2400" b="1" dirty="0"/>
          </a:p>
        </p:txBody>
      </p:sp>
      <p:sp>
        <p:nvSpPr>
          <p:cNvPr id="3" name="TextBox 2">
            <a:extLst>
              <a:ext uri="{FF2B5EF4-FFF2-40B4-BE49-F238E27FC236}">
                <a16:creationId xmlns:a16="http://schemas.microsoft.com/office/drawing/2014/main" id="{B7EB826E-D27C-3E25-ECDC-8402F78FDFC9}"/>
              </a:ext>
            </a:extLst>
          </p:cNvPr>
          <p:cNvSpPr txBox="1"/>
          <p:nvPr/>
        </p:nvSpPr>
        <p:spPr>
          <a:xfrm>
            <a:off x="235077" y="1537246"/>
            <a:ext cx="2945912"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t>Khả</a:t>
            </a:r>
            <a:r>
              <a:rPr lang="en-US" b="1" dirty="0"/>
              <a:t> </a:t>
            </a:r>
            <a:r>
              <a:rPr lang="en-US" b="1" dirty="0" err="1"/>
              <a:t>năng</a:t>
            </a:r>
            <a:r>
              <a:rPr lang="en-US" b="1" dirty="0"/>
              <a:t> </a:t>
            </a:r>
            <a:r>
              <a:rPr lang="en-US" b="1" dirty="0" err="1"/>
              <a:t>khuếch</a:t>
            </a:r>
            <a:r>
              <a:rPr lang="en-US" b="1" dirty="0"/>
              <a:t> </a:t>
            </a:r>
            <a:r>
              <a:rPr lang="en-US" b="1" dirty="0" err="1"/>
              <a:t>tán</a:t>
            </a:r>
            <a:endParaRPr lang="en-US" b="1" dirty="0"/>
          </a:p>
        </p:txBody>
      </p:sp>
      <p:sp>
        <p:nvSpPr>
          <p:cNvPr id="9" name="TextBox 8">
            <a:extLst>
              <a:ext uri="{FF2B5EF4-FFF2-40B4-BE49-F238E27FC236}">
                <a16:creationId xmlns:a16="http://schemas.microsoft.com/office/drawing/2014/main" id="{926524DD-2629-85F0-7C2B-8D5D17DE7D91}"/>
              </a:ext>
            </a:extLst>
          </p:cNvPr>
          <p:cNvSpPr txBox="1"/>
          <p:nvPr/>
        </p:nvSpPr>
        <p:spPr>
          <a:xfrm>
            <a:off x="454294" y="2013971"/>
            <a:ext cx="2382039" cy="2862322"/>
          </a:xfrm>
          <a:prstGeom prst="rect">
            <a:avLst/>
          </a:prstGeom>
          <a:noFill/>
        </p:spPr>
        <p:txBody>
          <a:bodyPr wrap="square" rtlCol="0">
            <a:spAutoFit/>
          </a:bodyPr>
          <a:lstStyle/>
          <a:p>
            <a:r>
              <a:rPr lang="en-US" dirty="0" err="1"/>
              <a:t>Mạng</a:t>
            </a:r>
            <a:r>
              <a:rPr lang="en-US" dirty="0"/>
              <a:t> </a:t>
            </a:r>
            <a:r>
              <a:rPr lang="en-US" dirty="0" err="1"/>
              <a:t>có</a:t>
            </a:r>
            <a:r>
              <a:rPr lang="en-US" dirty="0"/>
              <a:t> </a:t>
            </a:r>
            <a:r>
              <a:rPr lang="en-US" dirty="0" err="1"/>
              <a:t>hướng</a:t>
            </a:r>
            <a:r>
              <a:rPr lang="en-US" dirty="0"/>
              <a:t> </a:t>
            </a:r>
            <a:r>
              <a:rPr lang="en-US" dirty="0" err="1"/>
              <a:t>nên</a:t>
            </a:r>
            <a:r>
              <a:rPr lang="en-US" dirty="0"/>
              <a:t> </a:t>
            </a:r>
            <a:r>
              <a:rPr lang="en-US" dirty="0" err="1"/>
              <a:t>khuếch</a:t>
            </a:r>
            <a:r>
              <a:rPr lang="en-US" dirty="0"/>
              <a:t> </a:t>
            </a:r>
            <a:r>
              <a:rPr lang="en-US" dirty="0" err="1"/>
              <a:t>tán</a:t>
            </a:r>
            <a:r>
              <a:rPr lang="en-US" dirty="0"/>
              <a:t> </a:t>
            </a:r>
            <a:r>
              <a:rPr lang="en-US" dirty="0" err="1"/>
              <a:t>một</a:t>
            </a:r>
            <a:r>
              <a:rPr lang="en-US" dirty="0"/>
              <a:t> </a:t>
            </a:r>
            <a:r>
              <a:rPr lang="en-US" dirty="0" err="1"/>
              <a:t>chiều</a:t>
            </a:r>
            <a:r>
              <a:rPr lang="en-US" dirty="0"/>
              <a:t> (QK -&gt; TL)</a:t>
            </a:r>
          </a:p>
          <a:p>
            <a:r>
              <a:rPr lang="en-US" dirty="0" err="1"/>
              <a:t>Không</a:t>
            </a:r>
            <a:r>
              <a:rPr lang="en-US" dirty="0"/>
              <a:t> </a:t>
            </a:r>
            <a:r>
              <a:rPr lang="en-US" dirty="0" err="1"/>
              <a:t>tồn</a:t>
            </a:r>
            <a:r>
              <a:rPr lang="en-US" dirty="0"/>
              <a:t> </a:t>
            </a:r>
            <a:r>
              <a:rPr lang="en-US" dirty="0" err="1"/>
              <a:t>tại</a:t>
            </a:r>
            <a:r>
              <a:rPr lang="en-US" dirty="0"/>
              <a:t> SCC </a:t>
            </a:r>
            <a:r>
              <a:rPr lang="en-US" dirty="0" err="1"/>
              <a:t>lớn</a:t>
            </a:r>
            <a:r>
              <a:rPr lang="en-US" dirty="0"/>
              <a:t> =&gt; </a:t>
            </a:r>
            <a:r>
              <a:rPr lang="en-US" dirty="0" err="1"/>
              <a:t>Không</a:t>
            </a:r>
            <a:r>
              <a:rPr lang="en-US" dirty="0"/>
              <a:t> </a:t>
            </a:r>
            <a:r>
              <a:rPr lang="en-US" dirty="0" err="1"/>
              <a:t>có</a:t>
            </a:r>
            <a:r>
              <a:rPr lang="en-US" dirty="0"/>
              <a:t> </a:t>
            </a:r>
            <a:r>
              <a:rPr lang="en-US" dirty="0" err="1"/>
              <a:t>khuếch</a:t>
            </a:r>
            <a:r>
              <a:rPr lang="en-US" dirty="0"/>
              <a:t> </a:t>
            </a:r>
            <a:r>
              <a:rPr lang="en-US" dirty="0" err="1"/>
              <a:t>tán</a:t>
            </a:r>
            <a:r>
              <a:rPr lang="en-US" dirty="0"/>
              <a:t> </a:t>
            </a:r>
            <a:r>
              <a:rPr lang="en-US" dirty="0" err="1"/>
              <a:t>ngược</a:t>
            </a:r>
            <a:r>
              <a:rPr lang="en-US" dirty="0"/>
              <a:t> hay </a:t>
            </a:r>
            <a:r>
              <a:rPr lang="en-US" dirty="0" err="1"/>
              <a:t>phản</a:t>
            </a:r>
            <a:r>
              <a:rPr lang="en-US" dirty="0"/>
              <a:t> </a:t>
            </a:r>
            <a:r>
              <a:rPr lang="en-US" dirty="0" err="1"/>
              <a:t>hồi</a:t>
            </a:r>
            <a:endParaRPr lang="en-US" dirty="0"/>
          </a:p>
          <a:p>
            <a:r>
              <a:rPr lang="en-US" dirty="0" err="1"/>
              <a:t>Khả</a:t>
            </a:r>
            <a:r>
              <a:rPr lang="en-US" dirty="0"/>
              <a:t> </a:t>
            </a:r>
            <a:r>
              <a:rPr lang="en-US" dirty="0" err="1"/>
              <a:t>năng</a:t>
            </a:r>
            <a:r>
              <a:rPr lang="en-US" dirty="0"/>
              <a:t> </a:t>
            </a:r>
            <a:r>
              <a:rPr lang="en-US" dirty="0" err="1"/>
              <a:t>khuếch</a:t>
            </a:r>
            <a:r>
              <a:rPr lang="en-US" dirty="0"/>
              <a:t> </a:t>
            </a:r>
            <a:r>
              <a:rPr lang="en-US" dirty="0" err="1"/>
              <a:t>tán</a:t>
            </a:r>
            <a:r>
              <a:rPr lang="en-US" dirty="0"/>
              <a:t> </a:t>
            </a:r>
            <a:r>
              <a:rPr lang="en-US" dirty="0" err="1"/>
              <a:t>hạn</a:t>
            </a:r>
            <a:r>
              <a:rPr lang="en-US" dirty="0"/>
              <a:t> </a:t>
            </a:r>
            <a:r>
              <a:rPr lang="en-US" dirty="0" err="1"/>
              <a:t>chế</a:t>
            </a:r>
            <a:r>
              <a:rPr lang="en-US" dirty="0"/>
              <a:t> </a:t>
            </a:r>
            <a:r>
              <a:rPr lang="en-US" dirty="0" err="1"/>
              <a:t>chỉ</a:t>
            </a:r>
            <a:r>
              <a:rPr lang="en-US" dirty="0"/>
              <a:t> </a:t>
            </a:r>
            <a:r>
              <a:rPr lang="en-US" dirty="0" err="1"/>
              <a:t>tồn</a:t>
            </a:r>
            <a:r>
              <a:rPr lang="en-US" dirty="0"/>
              <a:t> </a:t>
            </a:r>
            <a:r>
              <a:rPr lang="en-US" dirty="0" err="1"/>
              <a:t>tại</a:t>
            </a:r>
            <a:r>
              <a:rPr lang="en-US" dirty="0"/>
              <a:t> ở </a:t>
            </a:r>
            <a:r>
              <a:rPr lang="en-US" dirty="0" err="1"/>
              <a:t>một</a:t>
            </a:r>
            <a:r>
              <a:rPr lang="en-US" dirty="0"/>
              <a:t> </a:t>
            </a:r>
            <a:r>
              <a:rPr lang="en-US" dirty="0" err="1"/>
              <a:t>số</a:t>
            </a:r>
            <a:r>
              <a:rPr lang="en-US" dirty="0"/>
              <a:t> node</a:t>
            </a:r>
          </a:p>
        </p:txBody>
      </p:sp>
      <p:sp>
        <p:nvSpPr>
          <p:cNvPr id="7" name="TextBox 6">
            <a:extLst>
              <a:ext uri="{FF2B5EF4-FFF2-40B4-BE49-F238E27FC236}">
                <a16:creationId xmlns:a16="http://schemas.microsoft.com/office/drawing/2014/main" id="{21019BB0-46C8-A12C-906D-894BC72188F5}"/>
              </a:ext>
            </a:extLst>
          </p:cNvPr>
          <p:cNvSpPr txBox="1"/>
          <p:nvPr/>
        </p:nvSpPr>
        <p:spPr>
          <a:xfrm>
            <a:off x="358700" y="5408123"/>
            <a:ext cx="5938039" cy="646331"/>
          </a:xfrm>
          <a:prstGeom prst="rect">
            <a:avLst/>
          </a:prstGeom>
          <a:noFill/>
        </p:spPr>
        <p:txBody>
          <a:bodyPr wrap="square" rtlCol="0">
            <a:spAutoFit/>
          </a:bodyPr>
          <a:lstStyle/>
          <a:p>
            <a:r>
              <a:rPr lang="en-US" dirty="0"/>
              <a:t>Ý </a:t>
            </a:r>
            <a:r>
              <a:rPr lang="en-US" dirty="0" err="1"/>
              <a:t>nghĩa</a:t>
            </a:r>
            <a:r>
              <a:rPr lang="en-US" dirty="0"/>
              <a:t>: </a:t>
            </a:r>
            <a:r>
              <a:rPr lang="en-US" dirty="0" err="1"/>
              <a:t>Đây</a:t>
            </a:r>
            <a:r>
              <a:rPr lang="en-US" dirty="0"/>
              <a:t> </a:t>
            </a:r>
            <a:r>
              <a:rPr lang="en-US" dirty="0" err="1"/>
              <a:t>là</a:t>
            </a:r>
            <a:r>
              <a:rPr lang="en-US" dirty="0"/>
              <a:t> </a:t>
            </a:r>
            <a:r>
              <a:rPr lang="en-US" dirty="0" err="1"/>
              <a:t>một</a:t>
            </a:r>
            <a:r>
              <a:rPr lang="en-US" dirty="0"/>
              <a:t> </a:t>
            </a:r>
            <a:r>
              <a:rPr lang="en-US" dirty="0" err="1"/>
              <a:t>phiên</a:t>
            </a:r>
            <a:r>
              <a:rPr lang="en-US" dirty="0"/>
              <a:t> </a:t>
            </a:r>
            <a:r>
              <a:rPr lang="en-US" dirty="0" err="1"/>
              <a:t>giao</a:t>
            </a:r>
            <a:r>
              <a:rPr lang="en-US" dirty="0"/>
              <a:t> </a:t>
            </a:r>
            <a:r>
              <a:rPr lang="en-US" dirty="0" err="1"/>
              <a:t>dịch</a:t>
            </a:r>
            <a:r>
              <a:rPr lang="en-US" dirty="0"/>
              <a:t> </a:t>
            </a:r>
            <a:r>
              <a:rPr lang="en-US" dirty="0" err="1"/>
              <a:t>có</a:t>
            </a:r>
            <a:r>
              <a:rPr lang="en-US" dirty="0"/>
              <a:t> </a:t>
            </a:r>
            <a:r>
              <a:rPr lang="en-US" dirty="0" err="1"/>
              <a:t>biến</a:t>
            </a:r>
            <a:r>
              <a:rPr lang="en-US" dirty="0"/>
              <a:t> </a:t>
            </a:r>
            <a:r>
              <a:rPr lang="en-US" dirty="0" err="1"/>
              <a:t>động</a:t>
            </a:r>
            <a:r>
              <a:rPr lang="en-US" dirty="0"/>
              <a:t> </a:t>
            </a:r>
            <a:r>
              <a:rPr lang="en-US" dirty="0" err="1"/>
              <a:t>cao</a:t>
            </a:r>
            <a:r>
              <a:rPr lang="en-US" dirty="0"/>
              <a:t>, </a:t>
            </a:r>
            <a:r>
              <a:rPr lang="en-US" dirty="0" err="1"/>
              <a:t>ảnh</a:t>
            </a:r>
            <a:r>
              <a:rPr lang="en-US" dirty="0"/>
              <a:t> </a:t>
            </a:r>
            <a:r>
              <a:rPr lang="en-US" dirty="0" err="1"/>
              <a:t>hưởng</a:t>
            </a:r>
            <a:r>
              <a:rPr lang="en-US" dirty="0"/>
              <a:t> </a:t>
            </a:r>
            <a:r>
              <a:rPr lang="en-US" dirty="0" err="1"/>
              <a:t>kéo</a:t>
            </a:r>
            <a:r>
              <a:rPr lang="en-US" dirty="0"/>
              <a:t> </a:t>
            </a:r>
            <a:r>
              <a:rPr lang="en-US" dirty="0" err="1"/>
              <a:t>dài</a:t>
            </a:r>
            <a:r>
              <a:rPr lang="en-US" dirty="0"/>
              <a:t> </a:t>
            </a:r>
            <a:r>
              <a:rPr lang="en-US" dirty="0" err="1"/>
              <a:t>tới</a:t>
            </a:r>
            <a:r>
              <a:rPr lang="en-US" dirty="0"/>
              <a:t> </a:t>
            </a:r>
            <a:r>
              <a:rPr lang="en-US" dirty="0" err="1"/>
              <a:t>các</a:t>
            </a:r>
            <a:r>
              <a:rPr lang="en-US" dirty="0"/>
              <a:t> </a:t>
            </a:r>
            <a:r>
              <a:rPr lang="en-US" dirty="0" err="1"/>
              <a:t>ngày</a:t>
            </a:r>
            <a:r>
              <a:rPr lang="en-US" dirty="0"/>
              <a:t> </a:t>
            </a:r>
            <a:r>
              <a:rPr lang="en-US" dirty="0" err="1"/>
              <a:t>sau</a:t>
            </a:r>
            <a:r>
              <a:rPr lang="en-US" dirty="0"/>
              <a:t>. </a:t>
            </a:r>
            <a:r>
              <a:rPr lang="en-US" dirty="0" err="1"/>
              <a:t>Đóng</a:t>
            </a:r>
            <a:r>
              <a:rPr lang="en-US" dirty="0"/>
              <a:t> </a:t>
            </a:r>
            <a:r>
              <a:rPr lang="en-US" dirty="0" err="1"/>
              <a:t>vai</a:t>
            </a:r>
            <a:r>
              <a:rPr lang="en-US" dirty="0"/>
              <a:t> </a:t>
            </a:r>
            <a:r>
              <a:rPr lang="en-US" dirty="0" err="1"/>
              <a:t>trò</a:t>
            </a:r>
            <a:r>
              <a:rPr lang="en-US" dirty="0"/>
              <a:t> </a:t>
            </a:r>
            <a:r>
              <a:rPr lang="en-US" dirty="0" err="1"/>
              <a:t>tâm</a:t>
            </a:r>
            <a:r>
              <a:rPr lang="en-US" dirty="0"/>
              <a:t> </a:t>
            </a:r>
            <a:r>
              <a:rPr lang="en-US" dirty="0" err="1"/>
              <a:t>truyền</a:t>
            </a:r>
            <a:r>
              <a:rPr lang="en-US" dirty="0"/>
              <a:t> </a:t>
            </a:r>
            <a:r>
              <a:rPr lang="en-US" dirty="0" err="1"/>
              <a:t>động</a:t>
            </a:r>
            <a:endParaRPr lang="en-US" dirty="0"/>
          </a:p>
        </p:txBody>
      </p:sp>
    </p:spTree>
    <p:extLst>
      <p:ext uri="{BB962C8B-B14F-4D97-AF65-F5344CB8AC3E}">
        <p14:creationId xmlns:p14="http://schemas.microsoft.com/office/powerpoint/2010/main" val="254908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7DA1-2F25-7141-3505-BB6A812B9A3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281E9F-BDEA-BE08-F460-1B21C5F79FD8}"/>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6" name="Title 1">
            <a:extLst>
              <a:ext uri="{FF2B5EF4-FFF2-40B4-BE49-F238E27FC236}">
                <a16:creationId xmlns:a16="http://schemas.microsoft.com/office/drawing/2014/main" id="{FEED36CA-809B-4DA6-AB61-165889016CF3}"/>
              </a:ext>
            </a:extLst>
          </p:cNvPr>
          <p:cNvSpPr txBox="1">
            <a:spLocks/>
          </p:cNvSpPr>
          <p:nvPr/>
        </p:nvSpPr>
        <p:spPr>
          <a:xfrm>
            <a:off x="235077" y="80407"/>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latin typeface="Times New Roman" panose="02020603050405020304" pitchFamily="18" charset="0"/>
                <a:cs typeface="Times New Roman" panose="02020603050405020304" pitchFamily="18" charset="0"/>
              </a:rPr>
              <a:t>III: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p>
        </p:txBody>
      </p:sp>
      <p:sp>
        <p:nvSpPr>
          <p:cNvPr id="4" name="TextBox 3">
            <a:extLst>
              <a:ext uri="{FF2B5EF4-FFF2-40B4-BE49-F238E27FC236}">
                <a16:creationId xmlns:a16="http://schemas.microsoft.com/office/drawing/2014/main" id="{346376E9-7D6A-F001-D7B3-4DB46129F0D1}"/>
              </a:ext>
            </a:extLst>
          </p:cNvPr>
          <p:cNvSpPr txBox="1"/>
          <p:nvPr/>
        </p:nvSpPr>
        <p:spPr>
          <a:xfrm>
            <a:off x="105833" y="1202266"/>
            <a:ext cx="8932333" cy="489364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dao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HVG</a:t>
            </a:r>
          </a:p>
          <a:p>
            <a:pPr marL="342900" indent="-342900">
              <a:buFont typeface="Symbol" panose="05050102010706020507" pitchFamily="18" charset="2"/>
              <a:buChar char="Þ"/>
            </a:pP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rệt</a:t>
            </a:r>
            <a:r>
              <a:rPr lang="en-US" sz="2400" dirty="0">
                <a:latin typeface="Times New Roman" panose="02020603050405020304" pitchFamily="18" charset="0"/>
                <a:cs typeface="Times New Roman" panose="02020603050405020304" pitchFamily="18" charset="0"/>
              </a:rPr>
              <a:t>.</a:t>
            </a:r>
          </a:p>
          <a:p>
            <a:pPr marL="342900" indent="-342900">
              <a:buFont typeface="Symbol" panose="05050102010706020507" pitchFamily="18" charset="2"/>
              <a:buChar char="Þ"/>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Quy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gồm</a:t>
            </a:r>
            <a:r>
              <a:rPr lang="en-US" sz="2400" dirty="0">
                <a:latin typeface="Times New Roman" panose="02020603050405020304" pitchFamily="18" charset="0"/>
                <a:cs typeface="Times New Roman" panose="02020603050405020304" pitchFamily="18" charset="0"/>
              </a:rPr>
              <a:t> 306 node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583 </a:t>
            </a:r>
            <a:r>
              <a:rPr lang="en-US" sz="2400" dirty="0" err="1">
                <a:latin typeface="Times New Roman" panose="02020603050405020304" pitchFamily="18" charset="0"/>
                <a:cs typeface="Times New Roman" panose="02020603050405020304" pitchFamily="18" charset="0"/>
              </a:rPr>
              <a:t>cạnh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thấp</a:t>
            </a:r>
            <a:endParaRPr lang="en-US" sz="2400" dirty="0">
              <a:latin typeface="Times New Roman" panose="02020603050405020304" pitchFamily="18" charset="0"/>
              <a:cs typeface="Times New Roman" panose="02020603050405020304" pitchFamily="18" charset="0"/>
            </a:endParaRPr>
          </a:p>
          <a:p>
            <a:pPr marL="342900" indent="-342900">
              <a:buFont typeface="Symbol" panose="05050102010706020507" pitchFamily="18" charset="2"/>
              <a:buChar char="Þ"/>
            </a:pPr>
            <a:r>
              <a:rPr lang="en-US" sz="2400" dirty="0" err="1">
                <a:latin typeface="Times New Roman" panose="02020603050405020304" pitchFamily="18" charset="0"/>
                <a:cs typeface="Times New Roman" panose="02020603050405020304" pitchFamily="18" charset="0"/>
              </a:rPr>
              <a:t>Phản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chọn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Mỗi</a:t>
            </a:r>
            <a:r>
              <a:rPr lang="en-US" sz="2400" dirty="0">
                <a:latin typeface="Times New Roman" panose="02020603050405020304" pitchFamily="18" charset="0"/>
                <a:cs typeface="Times New Roman" panose="02020603050405020304" pitchFamily="18" charset="0"/>
              </a:rPr>
              <a:t> node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bậc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2-5</a:t>
            </a:r>
          </a:p>
          <a:p>
            <a:pPr marL="342900" indent="-342900">
              <a:buFont typeface="Symbol" panose="05050102010706020507" pitchFamily="18" charset="2"/>
              <a:buChar char="Þ"/>
            </a:pPr>
            <a:r>
              <a:rPr lang="en-US" sz="2400" dirty="0" err="1">
                <a:latin typeface="Times New Roman" panose="02020603050405020304" pitchFamily="18" charset="0"/>
                <a:cs typeface="Times New Roman" panose="02020603050405020304" pitchFamily="18" charset="0"/>
              </a:rPr>
              <a:t>Phù</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vọng</a:t>
            </a:r>
            <a:r>
              <a:rPr lang="en-US" sz="2400" dirty="0">
                <a:latin typeface="Times New Roman" panose="02020603050405020304" pitchFamily="18" charset="0"/>
                <a:cs typeface="Times New Roman" panose="02020603050405020304" pitchFamily="18" charset="0"/>
              </a:rPr>
              <a:t>.</a:t>
            </a:r>
          </a:p>
          <a:p>
            <a:pPr marL="342900" indent="-342900">
              <a:buFont typeface="Symbol" panose="05050102010706020507" pitchFamily="18" charset="2"/>
              <a:buChar char="Þ"/>
            </a:pP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501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F4384-DD25-C751-BFA7-670F9818C32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66D5B7-1BEE-DF04-C387-BF388EA15F33}"/>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6" name="Title 1">
            <a:extLst>
              <a:ext uri="{FF2B5EF4-FFF2-40B4-BE49-F238E27FC236}">
                <a16:creationId xmlns:a16="http://schemas.microsoft.com/office/drawing/2014/main" id="{69A854D8-A06A-4CCF-D1D8-5B5E9DDD7FC8}"/>
              </a:ext>
            </a:extLst>
          </p:cNvPr>
          <p:cNvSpPr txBox="1">
            <a:spLocks/>
          </p:cNvSpPr>
          <p:nvPr/>
        </p:nvSpPr>
        <p:spPr>
          <a:xfrm>
            <a:off x="235077" y="80407"/>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latin typeface="Times New Roman" panose="02020603050405020304" pitchFamily="18" charset="0"/>
                <a:cs typeface="Times New Roman" panose="02020603050405020304" pitchFamily="18" charset="0"/>
              </a:rPr>
              <a:t>III: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p>
        </p:txBody>
      </p:sp>
      <p:sp>
        <p:nvSpPr>
          <p:cNvPr id="4" name="TextBox 3">
            <a:extLst>
              <a:ext uri="{FF2B5EF4-FFF2-40B4-BE49-F238E27FC236}">
                <a16:creationId xmlns:a16="http://schemas.microsoft.com/office/drawing/2014/main" id="{4B2F0872-7441-69F5-154C-2A27B41A5057}"/>
              </a:ext>
            </a:extLst>
          </p:cNvPr>
          <p:cNvSpPr txBox="1"/>
          <p:nvPr/>
        </p:nvSpPr>
        <p:spPr>
          <a:xfrm>
            <a:off x="105833" y="1202266"/>
            <a:ext cx="9105900" cy="5262979"/>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Đường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ngắn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khuếch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(7-8 </a:t>
            </a:r>
            <a:r>
              <a:rPr lang="en-US" sz="2400" dirty="0" err="1">
                <a:latin typeface="Times New Roman" panose="02020603050405020304" pitchFamily="18" charset="0"/>
                <a:cs typeface="Times New Roman" panose="02020603050405020304" pitchFamily="18" charset="0"/>
              </a:rPr>
              <a:t>bước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max 31)</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Các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Bậc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Katz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PageRank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node </a:t>
            </a:r>
            <a:r>
              <a:rPr lang="en-US" sz="2400" dirty="0" err="1">
                <a:latin typeface="Times New Roman" panose="02020603050405020304" pitchFamily="18" charset="0"/>
                <a:cs typeface="Times New Roman" panose="02020603050405020304" pitchFamily="18" charset="0"/>
              </a:rPr>
              <a:t>đóng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trò</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tâm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272).</a:t>
            </a:r>
          </a:p>
          <a:p>
            <a:pPr marL="342900" indent="-342900">
              <a:buFont typeface="Symbol" panose="05050102010706020507" pitchFamily="18" charset="2"/>
              <a:buChar char="Þ"/>
            </a:pP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dao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hưởng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sau</a:t>
            </a:r>
            <a:endParaRPr lang="en-US" sz="2400" dirty="0">
              <a:latin typeface="Times New Roman" panose="02020603050405020304" pitchFamily="18" charset="0"/>
              <a:cs typeface="Times New Roman" panose="02020603050405020304" pitchFamily="18" charset="0"/>
            </a:endParaRPr>
          </a:p>
          <a:p>
            <a:pPr marL="342900" indent="-342900">
              <a:buFont typeface="Symbol" panose="05050102010706020507" pitchFamily="18" charset="2"/>
              <a:buChar char="Þ"/>
            </a:pP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nhóm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 0</a:t>
            </a:r>
          </a:p>
          <a:p>
            <a:pPr marL="342900" indent="-342900">
              <a:buFont typeface="Symbol" panose="05050102010706020507" pitchFamily="18" charset="2"/>
              <a:buChar char="Þ"/>
            </a:pP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tại</a:t>
            </a:r>
            <a:r>
              <a:rPr lang="en-US" sz="2400" dirty="0">
                <a:latin typeface="Times New Roman" panose="02020603050405020304" pitchFamily="18" charset="0"/>
                <a:cs typeface="Times New Roman" panose="02020603050405020304" pitchFamily="18" charset="0"/>
              </a:rPr>
              <a:t> tam </a:t>
            </a:r>
            <a:r>
              <a:rPr lang="en-US" sz="2400" dirty="0" err="1">
                <a:latin typeface="Times New Roman" panose="02020603050405020304" pitchFamily="18" charset="0"/>
                <a:cs typeface="Times New Roman" panose="02020603050405020304" pitchFamily="18" charset="0"/>
              </a:rPr>
              <a:t>giác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khép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kín</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Các </a:t>
            </a:r>
            <a:r>
              <a:rPr lang="en-US" sz="2400" dirty="0" err="1">
                <a:latin typeface="Times New Roman" panose="02020603050405020304" pitchFamily="18" charset="0"/>
                <a:cs typeface="Times New Roman" panose="02020603050405020304" pitchFamily="18" charset="0"/>
              </a:rPr>
              <a:t>chỉ</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 0,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a:t>
            </a:r>
            <a:r>
              <a:rPr lang="en-US" sz="2400" dirty="0">
                <a:latin typeface="Times New Roman" panose="02020603050405020304" pitchFamily="18" charset="0"/>
                <a:cs typeface="Times New Roman" panose="02020603050405020304" pitchFamily="18" charset="0"/>
              </a:rPr>
              <a:t> Hamilton path</a:t>
            </a:r>
          </a:p>
          <a:p>
            <a:r>
              <a:rPr lang="en-US" sz="2400" dirty="0">
                <a:latin typeface="Times New Roman" panose="02020603050405020304" pitchFamily="18" charset="0"/>
                <a:cs typeface="Times New Roman" panose="02020603050405020304" pitchFamily="18" charset="0"/>
              </a:rPr>
              <a:t>=&gt;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tầng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bởi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dòng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1340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01FC4-85ED-6416-F541-F4C3912A814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D11162-12CD-3727-E5C5-C7A56561C342}"/>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6" name="Title 1">
            <a:extLst>
              <a:ext uri="{FF2B5EF4-FFF2-40B4-BE49-F238E27FC236}">
                <a16:creationId xmlns:a16="http://schemas.microsoft.com/office/drawing/2014/main" id="{733D321A-DFA7-EB00-E2F2-B24BC56DC0F5}"/>
              </a:ext>
            </a:extLst>
          </p:cNvPr>
          <p:cNvSpPr txBox="1">
            <a:spLocks/>
          </p:cNvSpPr>
          <p:nvPr/>
        </p:nvSpPr>
        <p:spPr>
          <a:xfrm>
            <a:off x="235077" y="80407"/>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latin typeface="Times New Roman" panose="02020603050405020304" pitchFamily="18" charset="0"/>
                <a:cs typeface="Times New Roman" panose="02020603050405020304" pitchFamily="18" charset="0"/>
              </a:rPr>
              <a:t>IV: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endParaRPr lang="en-US" dirty="0"/>
          </a:p>
        </p:txBody>
      </p:sp>
      <p:sp>
        <p:nvSpPr>
          <p:cNvPr id="4" name="TextBox 3">
            <a:extLst>
              <a:ext uri="{FF2B5EF4-FFF2-40B4-BE49-F238E27FC236}">
                <a16:creationId xmlns:a16="http://schemas.microsoft.com/office/drawing/2014/main" id="{97D29DEE-5BDA-364B-1E98-FFF39BE58E1F}"/>
              </a:ext>
            </a:extLst>
          </p:cNvPr>
          <p:cNvSpPr txBox="1"/>
          <p:nvPr/>
        </p:nvSpPr>
        <p:spPr>
          <a:xfrm>
            <a:off x="105833" y="1202266"/>
            <a:ext cx="9105900" cy="4893647"/>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Bài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trọng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dao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Việt Nam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HVG</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Thông qua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a:t>
            </a:r>
          </a:p>
          <a:p>
            <a:pPr marL="342900" indent="-342900">
              <a:buFont typeface="Symbol" panose="05050102010706020507" pitchFamily="18" charset="2"/>
              <a:buChar char="Þ"/>
            </a:pPr>
            <a:r>
              <a:rPr lang="en-US" sz="2400" dirty="0">
                <a:latin typeface="Times New Roman" panose="02020603050405020304" pitchFamily="18" charset="0"/>
                <a:cs typeface="Times New Roman" panose="02020603050405020304" pitchFamily="18" charset="0"/>
              </a:rPr>
              <a:t>Mang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phiếu</a:t>
            </a:r>
            <a:r>
              <a:rPr lang="en-US" sz="2400" dirty="0">
                <a:latin typeface="Times New Roman" panose="02020603050405020304" pitchFamily="18" charset="0"/>
                <a:cs typeface="Times New Roman" panose="02020603050405020304" pitchFamily="18" charset="0"/>
              </a:rPr>
              <a:t>.</a:t>
            </a:r>
          </a:p>
          <a:p>
            <a:pPr marL="342900" indent="-342900">
              <a:buFont typeface="Symbol" panose="05050102010706020507" pitchFamily="18" charset="2"/>
              <a:buChar char="Þ"/>
            </a:pP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a:t>
            </a:r>
          </a:p>
          <a:p>
            <a:r>
              <a:rPr lang="en-US" sz="2400" dirty="0" err="1">
                <a:latin typeface="Times New Roman" panose="02020603050405020304" pitchFamily="18" charset="0"/>
                <a:cs typeface="Times New Roman" panose="02020603050405020304" pitchFamily="18" charset="0"/>
              </a:rPr>
              <a:t>Tính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thêm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phiếu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So </a:t>
            </a:r>
            <a:r>
              <a:rPr lang="en-US" sz="2400" dirty="0" err="1">
                <a:latin typeface="Times New Roman" panose="02020603050405020304" pitchFamily="18" charset="0"/>
                <a:cs typeface="Times New Roman" panose="02020603050405020304" pitchFamily="18" charset="0"/>
              </a:rPr>
              <a:t>sánh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HVG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phiếu</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cổ</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phiếu</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GNN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mạnh</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49694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4204322" y="3009343"/>
            <a:ext cx="4066842" cy="728478"/>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5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19</a:t>
            </a:fld>
            <a:endParaRPr lang="en-US"/>
          </a:p>
        </p:txBody>
      </p:sp>
    </p:spTree>
    <p:extLst>
      <p:ext uri="{BB962C8B-B14F-4D97-AF65-F5344CB8AC3E}">
        <p14:creationId xmlns:p14="http://schemas.microsoft.com/office/powerpoint/2010/main" val="2790627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76446" y="2205703"/>
            <a:ext cx="8092194"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b="0" dirty="0" err="1">
                <a:solidFill>
                  <a:srgbClr val="CF3E3E"/>
                </a:solidFill>
                <a:latin typeface="Segoe UI" panose="020B0502040204020203" pitchFamily="34" charset="0"/>
              </a:rPr>
              <a:t>Mạng</a:t>
            </a:r>
            <a:r>
              <a:rPr lang="en-US" sz="4800" b="0" dirty="0">
                <a:solidFill>
                  <a:srgbClr val="CF3E3E"/>
                </a:solidFill>
                <a:latin typeface="Segoe UI" panose="020B0502040204020203" pitchFamily="34" charset="0"/>
              </a:rPr>
              <a:t> </a:t>
            </a:r>
            <a:r>
              <a:rPr lang="en-US" sz="4800" b="0" dirty="0" err="1">
                <a:solidFill>
                  <a:srgbClr val="CF3E3E"/>
                </a:solidFill>
                <a:latin typeface="Segoe UI" panose="020B0502040204020203" pitchFamily="34" charset="0"/>
              </a:rPr>
              <a:t>phức</a:t>
            </a:r>
            <a:r>
              <a:rPr lang="en-US" sz="4800" b="0" dirty="0">
                <a:solidFill>
                  <a:srgbClr val="CF3E3E"/>
                </a:solidFill>
                <a:latin typeface="Segoe UI" panose="020B0502040204020203" pitchFamily="34" charset="0"/>
              </a:rPr>
              <a:t> </a:t>
            </a:r>
            <a:r>
              <a:rPr lang="en-US" sz="4800" b="0" dirty="0" err="1">
                <a:solidFill>
                  <a:srgbClr val="CF3E3E"/>
                </a:solidFill>
                <a:latin typeface="Segoe UI" panose="020B0502040204020203" pitchFamily="34" charset="0"/>
              </a:rPr>
              <a:t>hợp</a:t>
            </a:r>
            <a:r>
              <a:rPr lang="en-US" sz="4800" b="0" dirty="0">
                <a:solidFill>
                  <a:srgbClr val="CF3E3E"/>
                </a:solidFill>
                <a:latin typeface="Segoe UI" panose="020B0502040204020203" pitchFamily="34" charset="0"/>
              </a:rPr>
              <a:t> </a:t>
            </a:r>
            <a:r>
              <a:rPr lang="en-US" sz="4800" b="0" dirty="0" err="1">
                <a:solidFill>
                  <a:srgbClr val="CF3E3E"/>
                </a:solidFill>
                <a:latin typeface="Segoe UI" panose="020B0502040204020203" pitchFamily="34" charset="0"/>
              </a:rPr>
              <a:t>và</a:t>
            </a:r>
            <a:r>
              <a:rPr lang="en-US" sz="4800" b="0" dirty="0">
                <a:solidFill>
                  <a:srgbClr val="CF3E3E"/>
                </a:solidFill>
                <a:latin typeface="Segoe UI" panose="020B0502040204020203" pitchFamily="34" charset="0"/>
              </a:rPr>
              <a:t> </a:t>
            </a:r>
            <a:r>
              <a:rPr lang="en-US" sz="4800" b="0" dirty="0" err="1">
                <a:solidFill>
                  <a:srgbClr val="CF3E3E"/>
                </a:solidFill>
                <a:latin typeface="Segoe UI" panose="020B0502040204020203" pitchFamily="34" charset="0"/>
              </a:rPr>
              <a:t>ứng</a:t>
            </a:r>
            <a:r>
              <a:rPr lang="en-US" sz="4800" b="0" dirty="0">
                <a:solidFill>
                  <a:srgbClr val="CF3E3E"/>
                </a:solidFill>
                <a:latin typeface="Segoe UI" panose="020B0502040204020203" pitchFamily="34" charset="0"/>
              </a:rPr>
              <a:t> </a:t>
            </a:r>
            <a:r>
              <a:rPr lang="en-US" sz="4800" b="0" dirty="0" err="1">
                <a:solidFill>
                  <a:srgbClr val="CF3E3E"/>
                </a:solidFill>
                <a:latin typeface="Segoe UI" panose="020B0502040204020203" pitchFamily="34" charset="0"/>
              </a:rPr>
              <a:t>dụng</a:t>
            </a:r>
            <a:endParaRPr lang="en-US" sz="4800" dirty="0">
              <a:solidFill>
                <a:srgbClr val="CF3E3E"/>
              </a:solidFill>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824812" y="3257695"/>
            <a:ext cx="7181267"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err="1"/>
              <a:t>Đề</a:t>
            </a:r>
            <a:r>
              <a:rPr lang="en-US" sz="2800" b="0" dirty="0"/>
              <a:t> </a:t>
            </a:r>
            <a:r>
              <a:rPr lang="en-US" sz="2800" b="0" dirty="0" err="1"/>
              <a:t>tài</a:t>
            </a:r>
            <a:r>
              <a:rPr lang="en-US" sz="2800" b="0" dirty="0"/>
              <a:t>: </a:t>
            </a:r>
            <a:r>
              <a:rPr lang="en-US" sz="2800" b="0" dirty="0" err="1"/>
              <a:t>Xây</a:t>
            </a:r>
            <a:r>
              <a:rPr lang="en-US" sz="2800" b="0" dirty="0"/>
              <a:t> </a:t>
            </a:r>
            <a:r>
              <a:rPr lang="en-US" sz="2800" b="0" dirty="0" err="1"/>
              <a:t>dựng</a:t>
            </a:r>
            <a:r>
              <a:rPr lang="en-US" sz="2800" b="0" dirty="0"/>
              <a:t> </a:t>
            </a:r>
            <a:r>
              <a:rPr lang="en-US" sz="2800" b="0" dirty="0" err="1"/>
              <a:t>mạng</a:t>
            </a:r>
            <a:r>
              <a:rPr lang="en-US" sz="2800" b="0" dirty="0"/>
              <a:t> </a:t>
            </a:r>
            <a:r>
              <a:rPr lang="en-US" sz="2800" b="0" dirty="0" err="1"/>
              <a:t>đánh</a:t>
            </a:r>
            <a:r>
              <a:rPr lang="en-US" sz="2800" b="0" dirty="0"/>
              <a:t> </a:t>
            </a:r>
            <a:r>
              <a:rPr lang="en-US" sz="2800" b="0" dirty="0" err="1"/>
              <a:t>giá</a:t>
            </a:r>
            <a:r>
              <a:rPr lang="en-US" sz="2800" b="0" dirty="0"/>
              <a:t> </a:t>
            </a:r>
            <a:r>
              <a:rPr lang="en-US" sz="2800" b="0" dirty="0" err="1"/>
              <a:t>sự</a:t>
            </a:r>
            <a:r>
              <a:rPr lang="en-US" sz="2800" b="0" dirty="0"/>
              <a:t> </a:t>
            </a:r>
            <a:r>
              <a:rPr lang="en-US" sz="2800" b="0" dirty="0" err="1"/>
              <a:t>biến</a:t>
            </a:r>
            <a:r>
              <a:rPr lang="en-US" sz="2800" b="0" dirty="0"/>
              <a:t> </a:t>
            </a:r>
            <a:r>
              <a:rPr lang="en-US" sz="2800" b="0" dirty="0" err="1"/>
              <a:t>động</a:t>
            </a:r>
            <a:r>
              <a:rPr lang="en-US" sz="2800" b="0" dirty="0"/>
              <a:t> </a:t>
            </a:r>
            <a:r>
              <a:rPr lang="en-US" sz="2800" b="0" dirty="0" err="1"/>
              <a:t>của</a:t>
            </a:r>
            <a:r>
              <a:rPr lang="en-US" sz="2800" b="0" dirty="0"/>
              <a:t> </a:t>
            </a:r>
            <a:r>
              <a:rPr lang="en-US" sz="2800" b="0" dirty="0" err="1"/>
              <a:t>thị</a:t>
            </a:r>
            <a:r>
              <a:rPr lang="en-US" sz="2800" b="0" dirty="0"/>
              <a:t> </a:t>
            </a:r>
            <a:r>
              <a:rPr lang="en-US" sz="2800" b="0" dirty="0" err="1"/>
              <a:t>trường</a:t>
            </a:r>
            <a:r>
              <a:rPr lang="en-US" sz="2800" b="0" dirty="0"/>
              <a:t> </a:t>
            </a:r>
            <a:r>
              <a:rPr lang="en-US" sz="2800" b="0" dirty="0" err="1"/>
              <a:t>chứng</a:t>
            </a:r>
            <a:r>
              <a:rPr lang="en-US" sz="2800" b="0" dirty="0"/>
              <a:t> </a:t>
            </a:r>
            <a:r>
              <a:rPr lang="en-US" sz="2800" b="0" dirty="0" err="1"/>
              <a:t>khoán</a:t>
            </a:r>
            <a:endParaRPr lang="en-US" sz="2800" b="0" dirty="0"/>
          </a:p>
          <a:p>
            <a:endParaRPr lang="en-US" sz="2800" b="0" dirty="0"/>
          </a:p>
          <a:p>
            <a:endParaRPr lang="en-US" sz="2800" b="0" dirty="0"/>
          </a:p>
        </p:txBody>
      </p:sp>
      <p:sp>
        <p:nvSpPr>
          <p:cNvPr id="2" name="TextBox 1">
            <a:extLst>
              <a:ext uri="{FF2B5EF4-FFF2-40B4-BE49-F238E27FC236}">
                <a16:creationId xmlns:a16="http://schemas.microsoft.com/office/drawing/2014/main" id="{4EB6355B-86B0-B521-A1D1-29EEC546A7BD}"/>
              </a:ext>
            </a:extLst>
          </p:cNvPr>
          <p:cNvSpPr txBox="1"/>
          <p:nvPr/>
        </p:nvSpPr>
        <p:spPr>
          <a:xfrm>
            <a:off x="824812" y="4309688"/>
            <a:ext cx="3136821" cy="646331"/>
          </a:xfrm>
          <a:prstGeom prst="rect">
            <a:avLst/>
          </a:prstGeom>
          <a:noFill/>
        </p:spPr>
        <p:txBody>
          <a:bodyPr wrap="none" rtlCol="0">
            <a:spAutoFit/>
          </a:bodyPr>
          <a:lstStyle/>
          <a:p>
            <a:r>
              <a:rPr lang="en-US" dirty="0">
                <a:solidFill>
                  <a:srgbClr val="C00000"/>
                </a:solidFill>
              </a:rPr>
              <a:t>GVHD: TS </a:t>
            </a:r>
            <a:r>
              <a:rPr lang="en-US" dirty="0" err="1">
                <a:solidFill>
                  <a:srgbClr val="C00000"/>
                </a:solidFill>
              </a:rPr>
              <a:t>Phạm</a:t>
            </a:r>
            <a:r>
              <a:rPr lang="en-US" dirty="0">
                <a:solidFill>
                  <a:srgbClr val="C00000"/>
                </a:solidFill>
              </a:rPr>
              <a:t> </a:t>
            </a:r>
            <a:r>
              <a:rPr lang="en-US" dirty="0" err="1">
                <a:solidFill>
                  <a:srgbClr val="C00000"/>
                </a:solidFill>
              </a:rPr>
              <a:t>Văn</a:t>
            </a:r>
            <a:r>
              <a:rPr lang="en-US" dirty="0">
                <a:solidFill>
                  <a:srgbClr val="C00000"/>
                </a:solidFill>
              </a:rPr>
              <a:t> </a:t>
            </a:r>
            <a:r>
              <a:rPr lang="en-US" dirty="0" err="1">
                <a:solidFill>
                  <a:srgbClr val="C00000"/>
                </a:solidFill>
              </a:rPr>
              <a:t>Tiến</a:t>
            </a:r>
            <a:endParaRPr lang="en-US" dirty="0">
              <a:solidFill>
                <a:srgbClr val="C00000"/>
              </a:solidFill>
            </a:endParaRPr>
          </a:p>
          <a:p>
            <a:r>
              <a:rPr lang="en-US" dirty="0">
                <a:solidFill>
                  <a:srgbClr val="C00000"/>
                </a:solidFill>
              </a:rPr>
              <a:t>SV: </a:t>
            </a:r>
            <a:r>
              <a:rPr lang="en-US" dirty="0" err="1">
                <a:solidFill>
                  <a:srgbClr val="C00000"/>
                </a:solidFill>
              </a:rPr>
              <a:t>Tạ</a:t>
            </a:r>
            <a:r>
              <a:rPr lang="en-US" dirty="0">
                <a:solidFill>
                  <a:srgbClr val="C00000"/>
                </a:solidFill>
              </a:rPr>
              <a:t> Quang Minh 20242537M</a:t>
            </a:r>
          </a:p>
        </p:txBody>
      </p:sp>
    </p:spTree>
    <p:extLst>
      <p:ext uri="{BB962C8B-B14F-4D97-AF65-F5344CB8AC3E}">
        <p14:creationId xmlns:p14="http://schemas.microsoft.com/office/powerpoint/2010/main" val="743172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3</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a:t>
            </a:r>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a:xfrm>
            <a:off x="235077" y="841248"/>
            <a:ext cx="6297803" cy="2434388"/>
          </a:xfrm>
        </p:spPr>
        <p:txBody>
          <a:bodyPr/>
          <a:lstStyle/>
          <a:p>
            <a:r>
              <a:rPr lang="en-US" dirty="0">
                <a:latin typeface="Times New Roman" panose="02020603050405020304" pitchFamily="18" charset="0"/>
                <a:cs typeface="Times New Roman" panose="02020603050405020304" pitchFamily="18" charset="0"/>
              </a:rPr>
              <a:t>I: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III: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IV: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236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6867383" y="6492878"/>
            <a:ext cx="2057400" cy="365125"/>
          </a:xfrm>
          <a:prstGeom prst="rect">
            <a:avLst/>
          </a:prstGeom>
        </p:spPr>
        <p:txBody>
          <a:bodyPr/>
          <a:lstStyle/>
          <a:p>
            <a:fld id="{9EA0BE3B-158A-4EDF-80DC-E394A0D1600F}" type="slidenum">
              <a:rPr lang="en-US" smtClean="0"/>
              <a:pPr/>
              <a:t>4</a:t>
            </a:fld>
            <a:endParaRPr lang="en-US"/>
          </a:p>
        </p:txBody>
      </p:sp>
      <p:sp>
        <p:nvSpPr>
          <p:cNvPr id="2" name="Title 1">
            <a:extLst>
              <a:ext uri="{FF2B5EF4-FFF2-40B4-BE49-F238E27FC236}">
                <a16:creationId xmlns:a16="http://schemas.microsoft.com/office/drawing/2014/main" id="{4FB6CB3A-046A-4C56-A02D-DBF672421CAF}"/>
              </a:ext>
            </a:extLst>
          </p:cNvPr>
          <p:cNvSpPr>
            <a:spLocks noGrp="1"/>
          </p:cNvSpPr>
          <p:nvPr>
            <p:ph type="title"/>
          </p:nvPr>
        </p:nvSpPr>
        <p:spPr>
          <a:xfrm>
            <a:off x="254052" y="112543"/>
            <a:ext cx="8635896" cy="436098"/>
          </a:xfrm>
          <a:prstGeom prst="rect">
            <a:avLst/>
          </a:prstGeom>
        </p:spPr>
        <p:txBody>
          <a:bodyPr/>
          <a:lstStyle/>
          <a:p>
            <a:r>
              <a:rPr lang="en-US" dirty="0">
                <a:latin typeface="Times New Roman" panose="02020603050405020304" pitchFamily="18" charset="0"/>
                <a:cs typeface="Times New Roman" panose="02020603050405020304" pitchFamily="18" charset="0"/>
              </a:rPr>
              <a:t>I: </a:t>
            </a:r>
            <a:r>
              <a:rPr lang="en-US" dirty="0" err="1">
                <a:latin typeface="Times New Roman" panose="02020603050405020304" pitchFamily="18" charset="0"/>
                <a:cs typeface="Times New Roman" panose="02020603050405020304" pitchFamily="18" charset="0"/>
              </a:rPr>
              <a:t>Giới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br>
              <a:rPr lang="en-US" dirty="0">
                <a:latin typeface="Times New Roman" panose="02020603050405020304" pitchFamily="18" charset="0"/>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12683173-A82C-DFC3-18FD-1EF8774B6D20}"/>
              </a:ext>
            </a:extLst>
          </p:cNvPr>
          <p:cNvSpPr txBox="1"/>
          <p:nvPr/>
        </p:nvSpPr>
        <p:spPr>
          <a:xfrm>
            <a:off x="254052" y="1164216"/>
            <a:ext cx="8750099" cy="2977477"/>
          </a:xfrm>
          <a:prstGeom prst="rect">
            <a:avLst/>
          </a:prstGeom>
          <a:noFill/>
        </p:spPr>
        <p:txBody>
          <a:bodyPr wrap="square" rtlCol="0">
            <a:noAutofit/>
          </a:bodyPr>
          <a:lstStyle/>
          <a:p>
            <a:r>
              <a:rPr lang="en-US" sz="2400" b="1" dirty="0"/>
              <a:t>1: </a:t>
            </a:r>
            <a:r>
              <a:rPr lang="en-US" sz="2400" b="1" dirty="0" err="1"/>
              <a:t>Mục</a:t>
            </a:r>
            <a:r>
              <a:rPr lang="en-US" sz="2400" b="1" dirty="0"/>
              <a:t> </a:t>
            </a:r>
            <a:r>
              <a:rPr lang="en-US" sz="2400" b="1" dirty="0" err="1"/>
              <a:t>tiêu</a:t>
            </a:r>
            <a:endParaRPr lang="en-US" sz="2400" b="1" dirty="0"/>
          </a:p>
          <a:p>
            <a:r>
              <a:rPr lang="en-US" sz="2400" dirty="0"/>
              <a:t>	Thị </a:t>
            </a:r>
            <a:r>
              <a:rPr lang="en-US" sz="2400" dirty="0" err="1"/>
              <a:t>trường</a:t>
            </a:r>
            <a:r>
              <a:rPr lang="en-US" sz="2400" dirty="0"/>
              <a:t> </a:t>
            </a:r>
            <a:r>
              <a:rPr lang="en-US" sz="2400" dirty="0" err="1"/>
              <a:t>chứng</a:t>
            </a:r>
            <a:r>
              <a:rPr lang="en-US" sz="2400" dirty="0"/>
              <a:t> </a:t>
            </a:r>
            <a:r>
              <a:rPr lang="en-US" sz="2400" dirty="0" err="1"/>
              <a:t>khoán</a:t>
            </a:r>
            <a:r>
              <a:rPr lang="en-US" sz="2400" dirty="0"/>
              <a:t> </a:t>
            </a:r>
            <a:r>
              <a:rPr lang="en-US" sz="2400" dirty="0" err="1"/>
              <a:t>biến</a:t>
            </a:r>
            <a:r>
              <a:rPr lang="en-US" sz="2400" dirty="0"/>
              <a:t> </a:t>
            </a:r>
            <a:r>
              <a:rPr lang="en-US" sz="2400" dirty="0" err="1"/>
              <a:t>động</a:t>
            </a:r>
            <a:r>
              <a:rPr lang="en-US" sz="2400" dirty="0"/>
              <a:t> </a:t>
            </a:r>
            <a:r>
              <a:rPr lang="en-US" sz="2400" dirty="0" err="1"/>
              <a:t>phức</a:t>
            </a:r>
            <a:r>
              <a:rPr lang="en-US" sz="2400" dirty="0"/>
              <a:t> </a:t>
            </a:r>
            <a:r>
              <a:rPr lang="en-US" sz="2400" dirty="0" err="1"/>
              <a:t>tạp</a:t>
            </a:r>
            <a:r>
              <a:rPr lang="en-US" sz="2400" dirty="0"/>
              <a:t>, </a:t>
            </a:r>
            <a:r>
              <a:rPr lang="en-US" sz="2400" dirty="0" err="1"/>
              <a:t>khó</a:t>
            </a:r>
            <a:r>
              <a:rPr lang="en-US" sz="2400" dirty="0"/>
              <a:t> </a:t>
            </a:r>
            <a:r>
              <a:rPr lang="en-US" sz="2400" dirty="0" err="1"/>
              <a:t>dự</a:t>
            </a:r>
            <a:r>
              <a:rPr lang="en-US" sz="2400" dirty="0"/>
              <a:t> </a:t>
            </a:r>
            <a:r>
              <a:rPr lang="en-US" sz="2400" dirty="0" err="1"/>
              <a:t>đoán</a:t>
            </a:r>
            <a:r>
              <a:rPr lang="en-US" sz="2400" dirty="0"/>
              <a:t>.</a:t>
            </a:r>
          </a:p>
          <a:p>
            <a:r>
              <a:rPr lang="en-US" sz="2000" dirty="0"/>
              <a:t>🎯</a:t>
            </a:r>
            <a:r>
              <a:rPr lang="en-US" sz="2400" dirty="0"/>
              <a:t> </a:t>
            </a:r>
            <a:r>
              <a:rPr lang="en-US" sz="2400" dirty="0" err="1"/>
              <a:t>Sử</a:t>
            </a:r>
            <a:r>
              <a:rPr lang="en-US" sz="2400" dirty="0"/>
              <a:t> </a:t>
            </a:r>
            <a:r>
              <a:rPr lang="en-US" sz="2400" dirty="0" err="1"/>
              <a:t>dụng</a:t>
            </a:r>
            <a:r>
              <a:rPr lang="en-US" sz="2400" dirty="0"/>
              <a:t> </a:t>
            </a:r>
            <a:r>
              <a:rPr lang="en-US" sz="2400" dirty="0" err="1"/>
              <a:t>mạng</a:t>
            </a:r>
            <a:r>
              <a:rPr lang="en-US" sz="2400" dirty="0"/>
              <a:t> </a:t>
            </a:r>
            <a:r>
              <a:rPr lang="en-US" sz="2400" dirty="0" err="1"/>
              <a:t>phức</a:t>
            </a:r>
            <a:r>
              <a:rPr lang="en-US" sz="2400" dirty="0"/>
              <a:t> </a:t>
            </a:r>
            <a:r>
              <a:rPr lang="en-US" sz="2400" dirty="0" err="1"/>
              <a:t>để</a:t>
            </a:r>
            <a:r>
              <a:rPr lang="en-US" sz="2400" dirty="0"/>
              <a:t> </a:t>
            </a:r>
            <a:r>
              <a:rPr lang="en-US" sz="2400" dirty="0" err="1"/>
              <a:t>biểu</a:t>
            </a:r>
            <a:r>
              <a:rPr lang="en-US" sz="2400" dirty="0"/>
              <a:t> </a:t>
            </a:r>
            <a:r>
              <a:rPr lang="en-US" sz="2400" dirty="0" err="1"/>
              <a:t>diễn</a:t>
            </a:r>
            <a:r>
              <a:rPr lang="en-US" sz="2400" dirty="0"/>
              <a:t> </a:t>
            </a:r>
            <a:r>
              <a:rPr lang="en-US" sz="2400" dirty="0" err="1"/>
              <a:t>và</a:t>
            </a:r>
            <a:r>
              <a:rPr lang="en-US" sz="2400" dirty="0"/>
              <a:t> </a:t>
            </a:r>
            <a:r>
              <a:rPr lang="en-US" sz="2400" dirty="0" err="1"/>
              <a:t>phân</a:t>
            </a:r>
            <a:r>
              <a:rPr lang="en-US" sz="2400" dirty="0"/>
              <a:t> </a:t>
            </a:r>
            <a:r>
              <a:rPr lang="en-US" sz="2400" dirty="0" err="1"/>
              <a:t>tích</a:t>
            </a:r>
            <a:r>
              <a:rPr lang="en-US" sz="2400" dirty="0"/>
              <a:t> </a:t>
            </a:r>
            <a:r>
              <a:rPr lang="en-US" sz="2400" dirty="0" err="1"/>
              <a:t>hành</a:t>
            </a:r>
            <a:r>
              <a:rPr lang="en-US" sz="2400" dirty="0"/>
              <a:t> vi </a:t>
            </a:r>
            <a:r>
              <a:rPr lang="en-US" sz="2400" dirty="0" err="1"/>
              <a:t>thị</a:t>
            </a:r>
            <a:r>
              <a:rPr lang="en-US" sz="2400" dirty="0"/>
              <a:t> </a:t>
            </a:r>
            <a:r>
              <a:rPr lang="en-US" sz="2400" dirty="0" err="1"/>
              <a:t>trường</a:t>
            </a:r>
            <a:r>
              <a:rPr lang="en-US" sz="2400" dirty="0"/>
              <a:t>.</a:t>
            </a:r>
          </a:p>
          <a:p>
            <a:endParaRPr lang="en-US" sz="2400" dirty="0"/>
          </a:p>
          <a:p>
            <a:r>
              <a:rPr lang="en-US" sz="2400" b="1" dirty="0"/>
              <a:t>2: </a:t>
            </a:r>
            <a:r>
              <a:rPr lang="en-US" sz="2400" b="1" dirty="0" err="1"/>
              <a:t>Tại</a:t>
            </a:r>
            <a:r>
              <a:rPr lang="en-US" sz="2400" b="1" dirty="0"/>
              <a:t> </a:t>
            </a:r>
            <a:r>
              <a:rPr lang="en-US" sz="2400" b="1" dirty="0" err="1"/>
              <a:t>sao</a:t>
            </a:r>
            <a:r>
              <a:rPr lang="en-US" sz="2400" b="1" dirty="0"/>
              <a:t> </a:t>
            </a:r>
            <a:r>
              <a:rPr lang="en-US" sz="2400" b="1" dirty="0" err="1"/>
              <a:t>chọn</a:t>
            </a:r>
            <a:r>
              <a:rPr lang="en-US" sz="2400" b="1" dirty="0"/>
              <a:t> </a:t>
            </a:r>
            <a:r>
              <a:rPr lang="en-US" sz="2400" b="1" dirty="0" err="1"/>
              <a:t>mạng</a:t>
            </a:r>
            <a:r>
              <a:rPr lang="en-US" sz="2400" b="1" dirty="0"/>
              <a:t> </a:t>
            </a:r>
            <a:r>
              <a:rPr lang="en-US" sz="2400" b="1" dirty="0" err="1"/>
              <a:t>phức</a:t>
            </a:r>
            <a:r>
              <a:rPr lang="en-US" sz="2400" b="1" dirty="0"/>
              <a:t>?</a:t>
            </a:r>
            <a:br>
              <a:rPr lang="en-US" sz="2400" b="1" dirty="0"/>
            </a:br>
            <a:r>
              <a:rPr lang="en-US" sz="2400" dirty="0"/>
              <a:t>	</a:t>
            </a:r>
            <a:r>
              <a:rPr lang="en-US" sz="2000" dirty="0"/>
              <a:t>✅</a:t>
            </a:r>
            <a:r>
              <a:rPr lang="en-US" sz="2400" dirty="0"/>
              <a:t> </a:t>
            </a:r>
            <a:r>
              <a:rPr lang="en-US" sz="2400" dirty="0" err="1"/>
              <a:t>Có</a:t>
            </a:r>
            <a:r>
              <a:rPr lang="en-US" sz="2400" dirty="0"/>
              <a:t> </a:t>
            </a:r>
            <a:r>
              <a:rPr lang="en-US" sz="2400" dirty="0" err="1"/>
              <a:t>thể</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dirty="0" err="1"/>
              <a:t>các</a:t>
            </a:r>
            <a:r>
              <a:rPr lang="en-US" sz="2400" dirty="0"/>
              <a:t> </a:t>
            </a:r>
            <a:r>
              <a:rPr lang="en-US" sz="2400" dirty="0" err="1"/>
              <a:t>yếu</a:t>
            </a:r>
            <a:r>
              <a:rPr lang="en-US" sz="2400" dirty="0"/>
              <a:t> </a:t>
            </a:r>
            <a:r>
              <a:rPr lang="en-US" sz="2400" dirty="0" err="1"/>
              <a:t>tố</a:t>
            </a:r>
            <a:r>
              <a:rPr lang="en-US" sz="2400" dirty="0"/>
              <a:t> </a:t>
            </a:r>
            <a:r>
              <a:rPr lang="en-US" sz="2400" dirty="0" err="1"/>
              <a:t>thị</a:t>
            </a:r>
            <a:r>
              <a:rPr lang="en-US" sz="2400" dirty="0"/>
              <a:t> </a:t>
            </a:r>
            <a:r>
              <a:rPr lang="en-US" sz="2400" dirty="0" err="1"/>
              <a:t>trường</a:t>
            </a:r>
            <a:r>
              <a:rPr lang="en-US" sz="2400" dirty="0"/>
              <a:t>.</a:t>
            </a:r>
          </a:p>
          <a:p>
            <a:r>
              <a:rPr lang="en-US" sz="2400" dirty="0"/>
              <a:t>	</a:t>
            </a:r>
            <a:r>
              <a:rPr lang="en-US" sz="2000" dirty="0"/>
              <a:t>✅</a:t>
            </a:r>
            <a:r>
              <a:rPr lang="en-US" sz="2400" dirty="0"/>
              <a:t> Khai </a:t>
            </a:r>
            <a:r>
              <a:rPr lang="en-US" sz="2400" dirty="0" err="1"/>
              <a:t>thác</a:t>
            </a:r>
            <a:r>
              <a:rPr lang="en-US" sz="2400" dirty="0"/>
              <a:t> </a:t>
            </a:r>
            <a:r>
              <a:rPr lang="en-US" sz="2400" dirty="0" err="1"/>
              <a:t>đặc</a:t>
            </a:r>
            <a:r>
              <a:rPr lang="en-US" sz="2400" dirty="0"/>
              <a:t> </a:t>
            </a:r>
            <a:r>
              <a:rPr lang="en-US" sz="2400" dirty="0" err="1"/>
              <a:t>trưng</a:t>
            </a:r>
            <a:r>
              <a:rPr lang="en-US" sz="2400" dirty="0"/>
              <a:t> </a:t>
            </a:r>
            <a:r>
              <a:rPr lang="en-US" sz="2400" dirty="0" err="1"/>
              <a:t>mạng</a:t>
            </a:r>
            <a:r>
              <a:rPr lang="en-US" sz="2400" dirty="0"/>
              <a:t> </a:t>
            </a:r>
            <a:r>
              <a:rPr lang="en-US" sz="2400" dirty="0" err="1"/>
              <a:t>để</a:t>
            </a:r>
            <a:r>
              <a:rPr lang="en-US" sz="2400" dirty="0"/>
              <a:t> </a:t>
            </a:r>
            <a:r>
              <a:rPr lang="en-US" sz="2400" dirty="0" err="1"/>
              <a:t>phân</a:t>
            </a:r>
            <a:r>
              <a:rPr lang="en-US" sz="2400" dirty="0"/>
              <a:t> </a:t>
            </a:r>
            <a:r>
              <a:rPr lang="en-US" sz="2400" dirty="0" err="1"/>
              <a:t>tích</a:t>
            </a:r>
            <a:r>
              <a:rPr lang="en-US" sz="2400" dirty="0"/>
              <a:t> xu </a:t>
            </a:r>
            <a:r>
              <a:rPr lang="en-US" sz="2400" dirty="0" err="1"/>
              <a:t>hướng</a:t>
            </a:r>
            <a:r>
              <a:rPr lang="en-US" sz="2400" dirty="0"/>
              <a:t>, </a:t>
            </a:r>
            <a:r>
              <a:rPr lang="en-US" sz="2400" dirty="0" err="1"/>
              <a:t>phát</a:t>
            </a:r>
            <a:r>
              <a:rPr lang="en-US" sz="2400" dirty="0"/>
              <a:t> </a:t>
            </a:r>
            <a:r>
              <a:rPr lang="en-US" sz="2400" dirty="0" err="1"/>
              <a:t>hiện</a:t>
            </a:r>
            <a:r>
              <a:rPr lang="en-US" sz="2400" dirty="0"/>
              <a:t> </a:t>
            </a:r>
            <a:r>
              <a:rPr lang="en-US" sz="2400" dirty="0" err="1"/>
              <a:t>bất</a:t>
            </a:r>
            <a:r>
              <a:rPr lang="en-US" sz="2400" dirty="0"/>
              <a:t> </a:t>
            </a:r>
            <a:r>
              <a:rPr lang="en-US" sz="2400" dirty="0" err="1"/>
              <a:t>thường</a:t>
            </a:r>
            <a:r>
              <a:rPr lang="en-US" sz="2400" dirty="0"/>
              <a:t>.</a:t>
            </a:r>
          </a:p>
          <a:p>
            <a:endParaRPr lang="en-US" sz="2400" dirty="0"/>
          </a:p>
        </p:txBody>
      </p:sp>
      <p:sp>
        <p:nvSpPr>
          <p:cNvPr id="6" name="TextBox 5">
            <a:extLst>
              <a:ext uri="{FF2B5EF4-FFF2-40B4-BE49-F238E27FC236}">
                <a16:creationId xmlns:a16="http://schemas.microsoft.com/office/drawing/2014/main" id="{814A0DD7-231E-3FB8-C4DD-4201A15EE0A0}"/>
              </a:ext>
            </a:extLst>
          </p:cNvPr>
          <p:cNvSpPr txBox="1"/>
          <p:nvPr/>
        </p:nvSpPr>
        <p:spPr>
          <a:xfrm>
            <a:off x="254052" y="4339534"/>
            <a:ext cx="8750099" cy="1955502"/>
          </a:xfrm>
          <a:prstGeom prst="rect">
            <a:avLst/>
          </a:prstGeom>
          <a:noFill/>
        </p:spPr>
        <p:txBody>
          <a:bodyPr wrap="square" rtlCol="0">
            <a:noAutofit/>
          </a:bodyPr>
          <a:lstStyle/>
          <a:p>
            <a:r>
              <a:rPr lang="en-US" sz="2400" b="1" dirty="0"/>
              <a:t>3: </a:t>
            </a:r>
            <a:r>
              <a:rPr lang="en-US" sz="2400" b="1" dirty="0" err="1"/>
              <a:t>Dữ</a:t>
            </a:r>
            <a:r>
              <a:rPr lang="en-US" sz="2400" b="1" dirty="0"/>
              <a:t> </a:t>
            </a:r>
            <a:r>
              <a:rPr lang="en-US" sz="2400" b="1" dirty="0" err="1"/>
              <a:t>liệu</a:t>
            </a:r>
            <a:r>
              <a:rPr lang="en-US" sz="2400" b="1" dirty="0"/>
              <a:t> </a:t>
            </a:r>
            <a:r>
              <a:rPr lang="en-US" sz="2400" b="1" dirty="0" err="1"/>
              <a:t>sử</a:t>
            </a:r>
            <a:r>
              <a:rPr lang="en-US" sz="2400" b="1" dirty="0"/>
              <a:t> </a:t>
            </a:r>
            <a:r>
              <a:rPr lang="en-US" sz="2400" b="1" dirty="0" err="1"/>
              <a:t>dụng</a:t>
            </a:r>
            <a:endParaRPr lang="en-US" sz="2400" b="1" dirty="0"/>
          </a:p>
          <a:p>
            <a:r>
              <a:rPr lang="en-US" sz="2400" dirty="0"/>
              <a:t>	</a:t>
            </a:r>
            <a:r>
              <a:rPr lang="en-US" sz="2000" dirty="0"/>
              <a:t>📐</a:t>
            </a:r>
            <a:r>
              <a:rPr lang="en-US" sz="2400" dirty="0"/>
              <a:t>5 </a:t>
            </a:r>
            <a:r>
              <a:rPr lang="en-US" sz="2400" dirty="0" err="1"/>
              <a:t>mã</a:t>
            </a:r>
            <a:r>
              <a:rPr lang="en-US" sz="2400" dirty="0"/>
              <a:t> </a:t>
            </a:r>
            <a:r>
              <a:rPr lang="en-US" sz="2400" dirty="0" err="1"/>
              <a:t>cổ</a:t>
            </a:r>
            <a:r>
              <a:rPr lang="en-US" sz="2400" dirty="0"/>
              <a:t> </a:t>
            </a:r>
            <a:r>
              <a:rPr lang="en-US" sz="2400" dirty="0" err="1"/>
              <a:t>phiếu</a:t>
            </a:r>
            <a:r>
              <a:rPr lang="en-US" sz="2400" dirty="0"/>
              <a:t> </a:t>
            </a:r>
            <a:r>
              <a:rPr lang="en-US" sz="2400" dirty="0" err="1"/>
              <a:t>đại</a:t>
            </a:r>
            <a:r>
              <a:rPr lang="en-US" sz="2400" dirty="0"/>
              <a:t> </a:t>
            </a:r>
            <a:r>
              <a:rPr lang="en-US" sz="2400" dirty="0" err="1"/>
              <a:t>diện</a:t>
            </a:r>
            <a:r>
              <a:rPr lang="en-US" sz="2400" dirty="0"/>
              <a:t>: FPT, SSI, VCB, VHM, ACB.</a:t>
            </a:r>
          </a:p>
          <a:p>
            <a:r>
              <a:rPr lang="en-US" sz="2400" dirty="0"/>
              <a:t>	</a:t>
            </a:r>
            <a:r>
              <a:rPr lang="en-US" sz="2000" dirty="0"/>
              <a:t>📐</a:t>
            </a:r>
            <a:r>
              <a:rPr lang="en-US" sz="2400" dirty="0" err="1"/>
              <a:t>Dữ</a:t>
            </a:r>
            <a:r>
              <a:rPr lang="en-US" sz="2400" dirty="0"/>
              <a:t> </a:t>
            </a:r>
            <a:r>
              <a:rPr lang="en-US" sz="2400" dirty="0" err="1"/>
              <a:t>liệu</a:t>
            </a:r>
            <a:r>
              <a:rPr lang="en-US" sz="2400" dirty="0"/>
              <a:t> </a:t>
            </a:r>
            <a:r>
              <a:rPr lang="en-US" sz="2400" dirty="0" err="1"/>
              <a:t>giá</a:t>
            </a:r>
            <a:r>
              <a:rPr lang="en-US" sz="2400" dirty="0"/>
              <a:t> </a:t>
            </a:r>
            <a:r>
              <a:rPr lang="en-US" sz="2400" dirty="0" err="1"/>
              <a:t>theo</a:t>
            </a:r>
            <a:r>
              <a:rPr lang="en-US" sz="2400" dirty="0"/>
              <a:t> </a:t>
            </a:r>
            <a:r>
              <a:rPr lang="en-US" sz="2400" dirty="0" err="1"/>
              <a:t>ngày</a:t>
            </a:r>
            <a:r>
              <a:rPr lang="en-US" sz="2400" dirty="0"/>
              <a:t> (</a:t>
            </a:r>
            <a:r>
              <a:rPr lang="en-US" sz="2400" dirty="0" err="1"/>
              <a:t>từ</a:t>
            </a:r>
            <a:r>
              <a:rPr lang="en-US" sz="2400" dirty="0"/>
              <a:t> 2/1/2024 -&gt; 27/3/2025)</a:t>
            </a:r>
          </a:p>
          <a:p>
            <a:r>
              <a:rPr lang="en-US" sz="2400" dirty="0"/>
              <a:t>	</a:t>
            </a:r>
          </a:p>
          <a:p>
            <a:endParaRPr lang="en-US" sz="2400" dirty="0"/>
          </a:p>
        </p:txBody>
      </p:sp>
      <p:graphicFrame>
        <p:nvGraphicFramePr>
          <p:cNvPr id="8" name="Table 7">
            <a:extLst>
              <a:ext uri="{FF2B5EF4-FFF2-40B4-BE49-F238E27FC236}">
                <a16:creationId xmlns:a16="http://schemas.microsoft.com/office/drawing/2014/main" id="{E5D408A2-2DAF-3C71-FDAF-8122E5D8EBC0}"/>
              </a:ext>
            </a:extLst>
          </p:cNvPr>
          <p:cNvGraphicFramePr>
            <a:graphicFrameLocks noGrp="1"/>
          </p:cNvGraphicFramePr>
          <p:nvPr>
            <p:extLst>
              <p:ext uri="{D42A27DB-BD31-4B8C-83A1-F6EECF244321}">
                <p14:modId xmlns:p14="http://schemas.microsoft.com/office/powerpoint/2010/main" val="2865357930"/>
              </p:ext>
            </p:extLst>
          </p:nvPr>
        </p:nvGraphicFramePr>
        <p:xfrm>
          <a:off x="885441" y="5693784"/>
          <a:ext cx="7487320" cy="370840"/>
        </p:xfrm>
        <a:graphic>
          <a:graphicData uri="http://schemas.openxmlformats.org/drawingml/2006/table">
            <a:tbl>
              <a:tblPr firstRow="1" bandRow="1">
                <a:tableStyleId>{5C22544A-7EE6-4342-B048-85BDC9FD1C3A}</a:tableStyleId>
              </a:tblPr>
              <a:tblGrid>
                <a:gridCol w="1497464">
                  <a:extLst>
                    <a:ext uri="{9D8B030D-6E8A-4147-A177-3AD203B41FA5}">
                      <a16:colId xmlns:a16="http://schemas.microsoft.com/office/drawing/2014/main" val="1897263258"/>
                    </a:ext>
                  </a:extLst>
                </a:gridCol>
                <a:gridCol w="1497464">
                  <a:extLst>
                    <a:ext uri="{9D8B030D-6E8A-4147-A177-3AD203B41FA5}">
                      <a16:colId xmlns:a16="http://schemas.microsoft.com/office/drawing/2014/main" val="4138324916"/>
                    </a:ext>
                  </a:extLst>
                </a:gridCol>
                <a:gridCol w="1497464">
                  <a:extLst>
                    <a:ext uri="{9D8B030D-6E8A-4147-A177-3AD203B41FA5}">
                      <a16:colId xmlns:a16="http://schemas.microsoft.com/office/drawing/2014/main" val="896118395"/>
                    </a:ext>
                  </a:extLst>
                </a:gridCol>
                <a:gridCol w="1497464">
                  <a:extLst>
                    <a:ext uri="{9D8B030D-6E8A-4147-A177-3AD203B41FA5}">
                      <a16:colId xmlns:a16="http://schemas.microsoft.com/office/drawing/2014/main" val="3697566731"/>
                    </a:ext>
                  </a:extLst>
                </a:gridCol>
                <a:gridCol w="1497464">
                  <a:extLst>
                    <a:ext uri="{9D8B030D-6E8A-4147-A177-3AD203B41FA5}">
                      <a16:colId xmlns:a16="http://schemas.microsoft.com/office/drawing/2014/main" val="1824721789"/>
                    </a:ext>
                  </a:extLst>
                </a:gridCol>
              </a:tblGrid>
              <a:tr h="370840">
                <a:tc>
                  <a:txBody>
                    <a:bodyPr/>
                    <a:lstStyle/>
                    <a:p>
                      <a:pPr algn="ctr"/>
                      <a:r>
                        <a:rPr lang="en-US" dirty="0">
                          <a:solidFill>
                            <a:srgbClr val="C00000"/>
                          </a:solidFill>
                        </a:rPr>
                        <a:t>Date</a:t>
                      </a:r>
                    </a:p>
                  </a:txBody>
                  <a:tcPr>
                    <a:solidFill>
                      <a:schemeClr val="accent6">
                        <a:lumMod val="40000"/>
                        <a:lumOff val="60000"/>
                      </a:schemeClr>
                    </a:solidFill>
                  </a:tcPr>
                </a:tc>
                <a:tc>
                  <a:txBody>
                    <a:bodyPr/>
                    <a:lstStyle/>
                    <a:p>
                      <a:pPr algn="ctr"/>
                      <a:r>
                        <a:rPr lang="en-US" dirty="0">
                          <a:solidFill>
                            <a:srgbClr val="C00000"/>
                          </a:solidFill>
                        </a:rPr>
                        <a:t>Open</a:t>
                      </a:r>
                    </a:p>
                  </a:txBody>
                  <a:tcPr>
                    <a:solidFill>
                      <a:schemeClr val="accent6">
                        <a:lumMod val="40000"/>
                        <a:lumOff val="60000"/>
                      </a:schemeClr>
                    </a:solidFill>
                  </a:tcPr>
                </a:tc>
                <a:tc>
                  <a:txBody>
                    <a:bodyPr/>
                    <a:lstStyle/>
                    <a:p>
                      <a:pPr algn="ctr"/>
                      <a:r>
                        <a:rPr lang="en-US" dirty="0">
                          <a:solidFill>
                            <a:srgbClr val="C00000"/>
                          </a:solidFill>
                        </a:rPr>
                        <a:t>High</a:t>
                      </a:r>
                    </a:p>
                  </a:txBody>
                  <a:tcPr>
                    <a:solidFill>
                      <a:schemeClr val="accent6">
                        <a:lumMod val="40000"/>
                        <a:lumOff val="60000"/>
                      </a:schemeClr>
                    </a:solidFill>
                  </a:tcPr>
                </a:tc>
                <a:tc>
                  <a:txBody>
                    <a:bodyPr/>
                    <a:lstStyle/>
                    <a:p>
                      <a:pPr algn="ctr"/>
                      <a:r>
                        <a:rPr lang="en-US" dirty="0">
                          <a:solidFill>
                            <a:srgbClr val="C00000"/>
                          </a:solidFill>
                        </a:rPr>
                        <a:t>Low</a:t>
                      </a:r>
                    </a:p>
                  </a:txBody>
                  <a:tcPr>
                    <a:solidFill>
                      <a:schemeClr val="accent6">
                        <a:lumMod val="40000"/>
                        <a:lumOff val="60000"/>
                      </a:schemeClr>
                    </a:solidFill>
                  </a:tcPr>
                </a:tc>
                <a:tc>
                  <a:txBody>
                    <a:bodyPr/>
                    <a:lstStyle/>
                    <a:p>
                      <a:pPr algn="ctr"/>
                      <a:r>
                        <a:rPr lang="en-US" dirty="0">
                          <a:solidFill>
                            <a:srgbClr val="C00000"/>
                          </a:solidFill>
                        </a:rPr>
                        <a:t>Close</a:t>
                      </a:r>
                    </a:p>
                  </a:txBody>
                  <a:tcPr>
                    <a:solidFill>
                      <a:schemeClr val="accent6">
                        <a:lumMod val="40000"/>
                        <a:lumOff val="60000"/>
                      </a:schemeClr>
                    </a:solidFill>
                  </a:tcPr>
                </a:tc>
                <a:extLst>
                  <a:ext uri="{0D108BD9-81ED-4DB2-BD59-A6C34878D82A}">
                    <a16:rowId xmlns:a16="http://schemas.microsoft.com/office/drawing/2014/main" val="43075381"/>
                  </a:ext>
                </a:extLst>
              </a:tr>
            </a:tbl>
          </a:graphicData>
        </a:graphic>
      </p:graphicFrame>
    </p:spTree>
    <p:extLst>
      <p:ext uri="{BB962C8B-B14F-4D97-AF65-F5344CB8AC3E}">
        <p14:creationId xmlns:p14="http://schemas.microsoft.com/office/powerpoint/2010/main" val="64084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7E207-A869-B342-B6D9-77005A268D9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II: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endParaRPr lang="en-US" dirty="0"/>
          </a:p>
        </p:txBody>
      </p:sp>
      <p:sp>
        <p:nvSpPr>
          <p:cNvPr id="5" name="Slide Number Placeholder 4">
            <a:extLst>
              <a:ext uri="{FF2B5EF4-FFF2-40B4-BE49-F238E27FC236}">
                <a16:creationId xmlns:a16="http://schemas.microsoft.com/office/drawing/2014/main" id="{853CF161-A6C1-F8C7-C9A5-5CD5BD5C176E}"/>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6" name="TextBox 5">
            <a:extLst>
              <a:ext uri="{FF2B5EF4-FFF2-40B4-BE49-F238E27FC236}">
                <a16:creationId xmlns:a16="http://schemas.microsoft.com/office/drawing/2014/main" id="{02D1BD2E-91CA-B8AF-60D8-D80167A1FB39}"/>
              </a:ext>
            </a:extLst>
          </p:cNvPr>
          <p:cNvSpPr txBox="1"/>
          <p:nvPr/>
        </p:nvSpPr>
        <p:spPr>
          <a:xfrm>
            <a:off x="235077" y="968188"/>
            <a:ext cx="3453204" cy="461665"/>
          </a:xfrm>
          <a:prstGeom prst="rect">
            <a:avLst/>
          </a:prstGeom>
          <a:noFill/>
        </p:spPr>
        <p:txBody>
          <a:bodyPr wrap="square" rtlCol="0">
            <a:spAutoFit/>
          </a:bodyPr>
          <a:lstStyle/>
          <a:p>
            <a:r>
              <a:rPr lang="en-US" sz="2400" b="1" dirty="0"/>
              <a:t>1: Quy </a:t>
            </a:r>
            <a:r>
              <a:rPr lang="en-US" sz="2400" b="1" dirty="0" err="1"/>
              <a:t>trình</a:t>
            </a:r>
            <a:r>
              <a:rPr lang="en-US" sz="2400" b="1" dirty="0"/>
              <a:t> </a:t>
            </a:r>
            <a:r>
              <a:rPr lang="en-US" sz="2400" b="1" dirty="0" err="1"/>
              <a:t>tạo</a:t>
            </a:r>
            <a:r>
              <a:rPr lang="en-US" sz="2400" b="1" dirty="0"/>
              <a:t> </a:t>
            </a:r>
            <a:r>
              <a:rPr lang="en-US" sz="2400" b="1" dirty="0" err="1"/>
              <a:t>mạng</a:t>
            </a:r>
            <a:endParaRPr lang="en-US" sz="2400" b="1" dirty="0"/>
          </a:p>
        </p:txBody>
      </p:sp>
      <p:pic>
        <p:nvPicPr>
          <p:cNvPr id="8" name="Picture 7">
            <a:extLst>
              <a:ext uri="{FF2B5EF4-FFF2-40B4-BE49-F238E27FC236}">
                <a16:creationId xmlns:a16="http://schemas.microsoft.com/office/drawing/2014/main" id="{040D173C-9BBF-0FEA-085A-5459D9C20222}"/>
              </a:ext>
            </a:extLst>
          </p:cNvPr>
          <p:cNvPicPr>
            <a:picLocks noChangeAspect="1"/>
          </p:cNvPicPr>
          <p:nvPr/>
        </p:nvPicPr>
        <p:blipFill>
          <a:blip r:embed="rId3"/>
          <a:stretch>
            <a:fillRect/>
          </a:stretch>
        </p:blipFill>
        <p:spPr>
          <a:xfrm>
            <a:off x="235077" y="1627975"/>
            <a:ext cx="4369883" cy="3266754"/>
          </a:xfrm>
          <a:prstGeom prst="rect">
            <a:avLst/>
          </a:prstGeom>
        </p:spPr>
      </p:pic>
      <p:sp>
        <p:nvSpPr>
          <p:cNvPr id="9" name="TextBox 8">
            <a:extLst>
              <a:ext uri="{FF2B5EF4-FFF2-40B4-BE49-F238E27FC236}">
                <a16:creationId xmlns:a16="http://schemas.microsoft.com/office/drawing/2014/main" id="{68082AB2-A885-14B1-2E80-0680A6B0375C}"/>
              </a:ext>
            </a:extLst>
          </p:cNvPr>
          <p:cNvSpPr txBox="1"/>
          <p:nvPr/>
        </p:nvSpPr>
        <p:spPr>
          <a:xfrm>
            <a:off x="4858392" y="1627975"/>
            <a:ext cx="2388198" cy="1477328"/>
          </a:xfrm>
          <a:prstGeom prst="rect">
            <a:avLst/>
          </a:prstGeom>
          <a:noFill/>
        </p:spPr>
        <p:txBody>
          <a:bodyPr wrap="square" rtlCol="0">
            <a:spAutoFit/>
          </a:bodyPr>
          <a:lstStyle/>
          <a:p>
            <a:r>
              <a:rPr lang="en-US" b="1" dirty="0"/>
              <a:t>A: </a:t>
            </a:r>
            <a:r>
              <a:rPr lang="en-US" b="1" dirty="0" err="1"/>
              <a:t>Giá</a:t>
            </a:r>
            <a:r>
              <a:rPr lang="en-US" b="1" dirty="0"/>
              <a:t> </a:t>
            </a:r>
            <a:r>
              <a:rPr lang="en-US" b="1" dirty="0" err="1"/>
              <a:t>mở</a:t>
            </a:r>
            <a:endParaRPr lang="en-US" b="1" dirty="0"/>
          </a:p>
          <a:p>
            <a:r>
              <a:rPr lang="en-US" b="1" dirty="0"/>
              <a:t>B: </a:t>
            </a:r>
            <a:r>
              <a:rPr lang="en-US" b="1" dirty="0" err="1"/>
              <a:t>Giá</a:t>
            </a:r>
            <a:r>
              <a:rPr lang="en-US" b="1" dirty="0"/>
              <a:t> </a:t>
            </a:r>
            <a:r>
              <a:rPr lang="en-US" b="1" dirty="0" err="1"/>
              <a:t>cao</a:t>
            </a:r>
            <a:r>
              <a:rPr lang="en-US" b="1" dirty="0"/>
              <a:t> </a:t>
            </a:r>
            <a:r>
              <a:rPr lang="en-US" b="1" dirty="0" err="1"/>
              <a:t>nhất</a:t>
            </a:r>
            <a:endParaRPr lang="en-US" b="1" dirty="0"/>
          </a:p>
          <a:p>
            <a:r>
              <a:rPr lang="en-US" b="1" dirty="0"/>
              <a:t>C: </a:t>
            </a:r>
            <a:r>
              <a:rPr lang="en-US" b="1" dirty="0" err="1"/>
              <a:t>Giá</a:t>
            </a:r>
            <a:r>
              <a:rPr lang="en-US" b="1" dirty="0"/>
              <a:t> </a:t>
            </a:r>
            <a:r>
              <a:rPr lang="en-US" b="1" dirty="0" err="1"/>
              <a:t>thấp</a:t>
            </a:r>
            <a:r>
              <a:rPr lang="en-US" b="1" dirty="0"/>
              <a:t> </a:t>
            </a:r>
            <a:r>
              <a:rPr lang="en-US" b="1" dirty="0" err="1"/>
              <a:t>nhất</a:t>
            </a:r>
            <a:endParaRPr lang="en-US" b="1" dirty="0"/>
          </a:p>
          <a:p>
            <a:r>
              <a:rPr lang="en-US" b="1" dirty="0"/>
              <a:t>D: </a:t>
            </a:r>
            <a:r>
              <a:rPr lang="en-US" b="1" dirty="0" err="1"/>
              <a:t>Giá</a:t>
            </a:r>
            <a:r>
              <a:rPr lang="en-US" b="1" dirty="0"/>
              <a:t> </a:t>
            </a:r>
            <a:r>
              <a:rPr lang="en-US" b="1" dirty="0" err="1"/>
              <a:t>đóng</a:t>
            </a:r>
            <a:endParaRPr lang="en-US" b="1" dirty="0"/>
          </a:p>
          <a:p>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8A24050-227A-5992-2D2E-F7EDFA24E091}"/>
                  </a:ext>
                </a:extLst>
              </p:cNvPr>
              <p:cNvSpPr txBox="1"/>
              <p:nvPr/>
            </p:nvSpPr>
            <p:spPr>
              <a:xfrm>
                <a:off x="4858392" y="2920637"/>
                <a:ext cx="4066391" cy="369332"/>
              </a:xfrm>
              <a:prstGeom prst="rect">
                <a:avLst/>
              </a:prstGeom>
              <a:noFill/>
            </p:spPr>
            <p:txBody>
              <a:bodyPr wrap="square" rtlCol="0">
                <a:spAutoFit/>
              </a:bodyPr>
              <a:lstStyle/>
              <a:p>
                <a:r>
                  <a:rPr lang="en-US" dirty="0"/>
                  <a:t>Quy </a:t>
                </a:r>
                <a:r>
                  <a:rPr lang="en-US" dirty="0" err="1"/>
                  <a:t>ước</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𝐴</m:t>
                        </m:r>
                      </m:sub>
                    </m:sSub>
                    <m:r>
                      <a:rPr lang="en-US" b="0" i="1" smtClean="0">
                        <a:latin typeface="Cambria Math" panose="02040503050406030204" pitchFamily="18" charset="0"/>
                      </a:rPr>
                      <m:t>=0,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𝐵</m:t>
                        </m:r>
                      </m:sub>
                    </m:sSub>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𝐶</m:t>
                        </m:r>
                      </m:sub>
                    </m:sSub>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=3</m:t>
                    </m:r>
                  </m:oMath>
                </a14:m>
                <a:endParaRPr lang="en-US" dirty="0"/>
              </a:p>
            </p:txBody>
          </p:sp>
        </mc:Choice>
        <mc:Fallback xmlns="">
          <p:sp>
            <p:nvSpPr>
              <p:cNvPr id="10" name="TextBox 9">
                <a:extLst>
                  <a:ext uri="{FF2B5EF4-FFF2-40B4-BE49-F238E27FC236}">
                    <a16:creationId xmlns:a16="http://schemas.microsoft.com/office/drawing/2014/main" id="{68A24050-227A-5992-2D2E-F7EDFA24E091}"/>
                  </a:ext>
                </a:extLst>
              </p:cNvPr>
              <p:cNvSpPr txBox="1">
                <a:spLocks noRot="1" noChangeAspect="1" noMove="1" noResize="1" noEditPoints="1" noAdjustHandles="1" noChangeArrowheads="1" noChangeShapeType="1" noTextEdit="1"/>
              </p:cNvSpPr>
              <p:nvPr/>
            </p:nvSpPr>
            <p:spPr>
              <a:xfrm>
                <a:off x="4858392" y="2920637"/>
                <a:ext cx="4066391" cy="369332"/>
              </a:xfrm>
              <a:prstGeom prst="rect">
                <a:avLst/>
              </a:prstGeom>
              <a:blipFill>
                <a:blip r:embed="rId4"/>
                <a:stretch>
                  <a:fillRect l="-1349" t="-8197" b="-2459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63E0293-ACB2-4FA7-FA1A-0F4364EEE547}"/>
              </a:ext>
            </a:extLst>
          </p:cNvPr>
          <p:cNvSpPr txBox="1"/>
          <p:nvPr/>
        </p:nvSpPr>
        <p:spPr>
          <a:xfrm>
            <a:off x="1334464" y="4916208"/>
            <a:ext cx="1085554" cy="369332"/>
          </a:xfrm>
          <a:prstGeom prst="rect">
            <a:avLst/>
          </a:prstGeom>
          <a:noFill/>
        </p:spPr>
        <p:txBody>
          <a:bodyPr wrap="none" rtlCol="0">
            <a:spAutoFit/>
          </a:bodyPr>
          <a:lstStyle/>
          <a:p>
            <a:r>
              <a:rPr lang="en-US" dirty="0"/>
              <a:t>Minh </a:t>
            </a:r>
            <a:r>
              <a:rPr lang="en-US" dirty="0" err="1"/>
              <a:t>họa</a:t>
            </a:r>
            <a:endParaRPr lang="en-US" dirty="0"/>
          </a:p>
        </p:txBody>
      </p:sp>
      <p:sp>
        <p:nvSpPr>
          <p:cNvPr id="12" name="TextBox 11">
            <a:extLst>
              <a:ext uri="{FF2B5EF4-FFF2-40B4-BE49-F238E27FC236}">
                <a16:creationId xmlns:a16="http://schemas.microsoft.com/office/drawing/2014/main" id="{953F19E6-C82A-CCB9-4567-E1DB84E53229}"/>
              </a:ext>
            </a:extLst>
          </p:cNvPr>
          <p:cNvSpPr txBox="1"/>
          <p:nvPr/>
        </p:nvSpPr>
        <p:spPr>
          <a:xfrm>
            <a:off x="4858392" y="3658551"/>
            <a:ext cx="3911719" cy="646331"/>
          </a:xfrm>
          <a:prstGeom prst="rect">
            <a:avLst/>
          </a:prstGeom>
          <a:noFill/>
        </p:spPr>
        <p:txBody>
          <a:bodyPr wrap="square" rtlCol="0">
            <a:spAutoFit/>
          </a:bodyPr>
          <a:lstStyle/>
          <a:p>
            <a:r>
              <a:rPr lang="en-US" dirty="0" err="1"/>
              <a:t>Biến</a:t>
            </a:r>
            <a:r>
              <a:rPr lang="en-US" dirty="0"/>
              <a:t> </a:t>
            </a:r>
            <a:r>
              <a:rPr lang="en-US" dirty="0" err="1"/>
              <a:t>động</a:t>
            </a:r>
            <a:r>
              <a:rPr lang="en-US" dirty="0"/>
              <a:t> </a:t>
            </a:r>
            <a:r>
              <a:rPr lang="en-US" dirty="0" err="1"/>
              <a:t>dựa</a:t>
            </a:r>
            <a:r>
              <a:rPr lang="en-US" dirty="0"/>
              <a:t> </a:t>
            </a:r>
            <a:r>
              <a:rPr lang="en-US" dirty="0" err="1"/>
              <a:t>vào</a:t>
            </a:r>
            <a:r>
              <a:rPr lang="en-US" dirty="0"/>
              <a:t> </a:t>
            </a:r>
            <a:r>
              <a:rPr lang="en-US" dirty="0" err="1"/>
              <a:t>diện</a:t>
            </a:r>
            <a:r>
              <a:rPr lang="en-US" dirty="0"/>
              <a:t> </a:t>
            </a:r>
            <a:r>
              <a:rPr lang="en-US" dirty="0" err="1"/>
              <a:t>tích</a:t>
            </a:r>
            <a:r>
              <a:rPr lang="en-US" dirty="0"/>
              <a:t> </a:t>
            </a:r>
            <a:r>
              <a:rPr lang="en-US" dirty="0" err="1"/>
              <a:t>của</a:t>
            </a:r>
            <a:r>
              <a:rPr lang="en-US" dirty="0"/>
              <a:t> </a:t>
            </a:r>
            <a:r>
              <a:rPr lang="en-US" dirty="0" err="1"/>
              <a:t>các</a:t>
            </a:r>
            <a:r>
              <a:rPr lang="en-US" dirty="0"/>
              <a:t> </a:t>
            </a:r>
            <a:r>
              <a:rPr lang="en-US" dirty="0" err="1"/>
              <a:t>đường</a:t>
            </a:r>
            <a:r>
              <a:rPr lang="en-US" dirty="0"/>
              <a:t> AB-BC-CD </a:t>
            </a:r>
            <a:r>
              <a:rPr lang="en-US" dirty="0" err="1"/>
              <a:t>tạo</a:t>
            </a:r>
            <a:r>
              <a:rPr lang="en-US" dirty="0"/>
              <a:t> </a:t>
            </a:r>
            <a:r>
              <a:rPr lang="en-US" dirty="0" err="1"/>
              <a:t>với</a:t>
            </a:r>
            <a:r>
              <a:rPr lang="en-US" dirty="0"/>
              <a:t> </a:t>
            </a:r>
            <a:r>
              <a:rPr lang="en-US" dirty="0" err="1"/>
              <a:t>trục</a:t>
            </a:r>
            <a:r>
              <a:rPr lang="en-US" dirty="0"/>
              <a:t> Ox.</a:t>
            </a:r>
          </a:p>
        </p:txBody>
      </p:sp>
      <p:cxnSp>
        <p:nvCxnSpPr>
          <p:cNvPr id="14" name="Straight Connector 13">
            <a:extLst>
              <a:ext uri="{FF2B5EF4-FFF2-40B4-BE49-F238E27FC236}">
                <a16:creationId xmlns:a16="http://schemas.microsoft.com/office/drawing/2014/main" id="{8B6F4FB6-A6EA-749A-79E6-ECF2CB1FD6EC}"/>
              </a:ext>
            </a:extLst>
          </p:cNvPr>
          <p:cNvCxnSpPr>
            <a:cxnSpLocks/>
          </p:cNvCxnSpPr>
          <p:nvPr/>
        </p:nvCxnSpPr>
        <p:spPr>
          <a:xfrm>
            <a:off x="311972" y="4229142"/>
            <a:ext cx="4260028"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32B71A8-B5A2-BC63-823D-67E2FECEE752}"/>
                  </a:ext>
                </a:extLst>
              </p:cNvPr>
              <p:cNvSpPr txBox="1"/>
              <p:nvPr/>
            </p:nvSpPr>
            <p:spPr>
              <a:xfrm>
                <a:off x="1215160" y="3495665"/>
                <a:ext cx="45127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732B71A8-B5A2-BC63-823D-67E2FECEE752}"/>
                  </a:ext>
                </a:extLst>
              </p:cNvPr>
              <p:cNvSpPr txBox="1">
                <a:spLocks noRot="1" noChangeAspect="1" noMove="1" noResize="1" noEditPoints="1" noAdjustHandles="1" noChangeArrowheads="1" noChangeShapeType="1" noTextEdit="1"/>
              </p:cNvSpPr>
              <p:nvPr/>
            </p:nvSpPr>
            <p:spPr>
              <a:xfrm>
                <a:off x="1215160" y="3495665"/>
                <a:ext cx="45127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122265-D99F-DD21-E4BC-8CD6FBD3935A}"/>
                  </a:ext>
                </a:extLst>
              </p:cNvPr>
              <p:cNvSpPr txBox="1"/>
              <p:nvPr/>
            </p:nvSpPr>
            <p:spPr>
              <a:xfrm>
                <a:off x="2053179" y="3495665"/>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m:oMathPara>
                </a14:m>
                <a:endParaRPr lang="en-US" dirty="0"/>
              </a:p>
            </p:txBody>
          </p:sp>
        </mc:Choice>
        <mc:Fallback xmlns="">
          <p:sp>
            <p:nvSpPr>
              <p:cNvPr id="17" name="TextBox 16">
                <a:extLst>
                  <a:ext uri="{FF2B5EF4-FFF2-40B4-BE49-F238E27FC236}">
                    <a16:creationId xmlns:a16="http://schemas.microsoft.com/office/drawing/2014/main" id="{1A122265-D99F-DD21-E4BC-8CD6FBD3935A}"/>
                  </a:ext>
                </a:extLst>
              </p:cNvPr>
              <p:cNvSpPr txBox="1">
                <a:spLocks noRot="1" noChangeAspect="1" noMove="1" noResize="1" noEditPoints="1" noAdjustHandles="1" noChangeArrowheads="1" noChangeShapeType="1" noTextEdit="1"/>
              </p:cNvSpPr>
              <p:nvPr/>
            </p:nvSpPr>
            <p:spPr>
              <a:xfrm>
                <a:off x="2053179" y="3495665"/>
                <a:ext cx="456599"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55EA45D-FFA1-9ADF-8EF3-B8856580DD2F}"/>
                  </a:ext>
                </a:extLst>
              </p:cNvPr>
              <p:cNvSpPr txBox="1"/>
              <p:nvPr/>
            </p:nvSpPr>
            <p:spPr>
              <a:xfrm>
                <a:off x="3551362" y="3653665"/>
                <a:ext cx="45659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3</m:t>
                          </m:r>
                        </m:sub>
                      </m:sSub>
                    </m:oMath>
                  </m:oMathPara>
                </a14:m>
                <a:endParaRPr lang="en-US" dirty="0"/>
              </a:p>
            </p:txBody>
          </p:sp>
        </mc:Choice>
        <mc:Fallback xmlns="">
          <p:sp>
            <p:nvSpPr>
              <p:cNvPr id="18" name="TextBox 17">
                <a:extLst>
                  <a:ext uri="{FF2B5EF4-FFF2-40B4-BE49-F238E27FC236}">
                    <a16:creationId xmlns:a16="http://schemas.microsoft.com/office/drawing/2014/main" id="{B55EA45D-FFA1-9ADF-8EF3-B8856580DD2F}"/>
                  </a:ext>
                </a:extLst>
              </p:cNvPr>
              <p:cNvSpPr txBox="1">
                <a:spLocks noRot="1" noChangeAspect="1" noMove="1" noResize="1" noEditPoints="1" noAdjustHandles="1" noChangeArrowheads="1" noChangeShapeType="1" noTextEdit="1"/>
              </p:cNvSpPr>
              <p:nvPr/>
            </p:nvSpPr>
            <p:spPr>
              <a:xfrm>
                <a:off x="3551362" y="3653665"/>
                <a:ext cx="456599" cy="369332"/>
              </a:xfrm>
              <a:prstGeom prst="rect">
                <a:avLst/>
              </a:prstGeom>
              <a:blipFill>
                <a:blip r:embed="rId7"/>
                <a:stretch>
                  <a:fillRect/>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07FB7A06-E1B8-3392-66B9-4B424ECFDA1D}"/>
              </a:ext>
            </a:extLst>
          </p:cNvPr>
          <p:cNvSpPr/>
          <p:nvPr/>
        </p:nvSpPr>
        <p:spPr>
          <a:xfrm>
            <a:off x="5561704" y="4673464"/>
            <a:ext cx="2409712" cy="36512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A24055-2C36-2419-401A-95E89B0C3A61}"/>
                  </a:ext>
                </a:extLst>
              </p:cNvPr>
              <p:cNvSpPr txBox="1"/>
              <p:nvPr/>
            </p:nvSpPr>
            <p:spPr>
              <a:xfrm>
                <a:off x="5222837" y="4673464"/>
                <a:ext cx="308744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𝟑</m:t>
                          </m:r>
                        </m:sub>
                      </m:sSub>
                    </m:oMath>
                  </m:oMathPara>
                </a14:m>
                <a:endParaRPr lang="en-US" b="1" dirty="0"/>
              </a:p>
            </p:txBody>
          </p:sp>
        </mc:Choice>
        <mc:Fallback xmlns="">
          <p:sp>
            <p:nvSpPr>
              <p:cNvPr id="19" name="TextBox 18">
                <a:extLst>
                  <a:ext uri="{FF2B5EF4-FFF2-40B4-BE49-F238E27FC236}">
                    <a16:creationId xmlns:a16="http://schemas.microsoft.com/office/drawing/2014/main" id="{18A24055-2C36-2419-401A-95E89B0C3A61}"/>
                  </a:ext>
                </a:extLst>
              </p:cNvPr>
              <p:cNvSpPr txBox="1">
                <a:spLocks noRot="1" noChangeAspect="1" noMove="1" noResize="1" noEditPoints="1" noAdjustHandles="1" noChangeArrowheads="1" noChangeShapeType="1" noTextEdit="1"/>
              </p:cNvSpPr>
              <p:nvPr/>
            </p:nvSpPr>
            <p:spPr>
              <a:xfrm>
                <a:off x="5222837" y="4673464"/>
                <a:ext cx="3087445" cy="369332"/>
              </a:xfrm>
              <a:prstGeom prst="rect">
                <a:avLst/>
              </a:prstGeom>
              <a:blipFill>
                <a:blip r:embed="rId8"/>
                <a:stretch>
                  <a:fillRect/>
                </a:stretch>
              </a:blipFill>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6C1FF980-4869-211D-5209-28D6CF3E89C9}"/>
              </a:ext>
            </a:extLst>
          </p:cNvPr>
          <p:cNvGraphicFramePr>
            <a:graphicFrameLocks noGrp="1"/>
          </p:cNvGraphicFramePr>
          <p:nvPr>
            <p:extLst>
              <p:ext uri="{D42A27DB-BD31-4B8C-83A1-F6EECF244321}">
                <p14:modId xmlns:p14="http://schemas.microsoft.com/office/powerpoint/2010/main" val="1112979530"/>
              </p:ext>
            </p:extLst>
          </p:nvPr>
        </p:nvGraphicFramePr>
        <p:xfrm>
          <a:off x="355004" y="5547267"/>
          <a:ext cx="5206700" cy="370840"/>
        </p:xfrm>
        <a:graphic>
          <a:graphicData uri="http://schemas.openxmlformats.org/drawingml/2006/table">
            <a:tbl>
              <a:tblPr firstRow="1" bandRow="1">
                <a:tableStyleId>{5C22544A-7EE6-4342-B048-85BDC9FD1C3A}</a:tableStyleId>
              </a:tblPr>
              <a:tblGrid>
                <a:gridCol w="1041340">
                  <a:extLst>
                    <a:ext uri="{9D8B030D-6E8A-4147-A177-3AD203B41FA5}">
                      <a16:colId xmlns:a16="http://schemas.microsoft.com/office/drawing/2014/main" val="1897263258"/>
                    </a:ext>
                  </a:extLst>
                </a:gridCol>
                <a:gridCol w="1041340">
                  <a:extLst>
                    <a:ext uri="{9D8B030D-6E8A-4147-A177-3AD203B41FA5}">
                      <a16:colId xmlns:a16="http://schemas.microsoft.com/office/drawing/2014/main" val="4138324916"/>
                    </a:ext>
                  </a:extLst>
                </a:gridCol>
                <a:gridCol w="1041340">
                  <a:extLst>
                    <a:ext uri="{9D8B030D-6E8A-4147-A177-3AD203B41FA5}">
                      <a16:colId xmlns:a16="http://schemas.microsoft.com/office/drawing/2014/main" val="896118395"/>
                    </a:ext>
                  </a:extLst>
                </a:gridCol>
                <a:gridCol w="1041340">
                  <a:extLst>
                    <a:ext uri="{9D8B030D-6E8A-4147-A177-3AD203B41FA5}">
                      <a16:colId xmlns:a16="http://schemas.microsoft.com/office/drawing/2014/main" val="3697566731"/>
                    </a:ext>
                  </a:extLst>
                </a:gridCol>
                <a:gridCol w="1041340">
                  <a:extLst>
                    <a:ext uri="{9D8B030D-6E8A-4147-A177-3AD203B41FA5}">
                      <a16:colId xmlns:a16="http://schemas.microsoft.com/office/drawing/2014/main" val="1824721789"/>
                    </a:ext>
                  </a:extLst>
                </a:gridCol>
              </a:tblGrid>
              <a:tr h="370840">
                <a:tc>
                  <a:txBody>
                    <a:bodyPr/>
                    <a:lstStyle/>
                    <a:p>
                      <a:pPr algn="ctr"/>
                      <a:r>
                        <a:rPr lang="en-US" dirty="0">
                          <a:solidFill>
                            <a:srgbClr val="C00000"/>
                          </a:solidFill>
                        </a:rPr>
                        <a:t>Date</a:t>
                      </a:r>
                    </a:p>
                  </a:txBody>
                  <a:tcPr>
                    <a:solidFill>
                      <a:schemeClr val="accent6">
                        <a:lumMod val="40000"/>
                        <a:lumOff val="60000"/>
                      </a:schemeClr>
                    </a:solidFill>
                  </a:tcPr>
                </a:tc>
                <a:tc>
                  <a:txBody>
                    <a:bodyPr/>
                    <a:lstStyle/>
                    <a:p>
                      <a:pPr algn="ctr"/>
                      <a:r>
                        <a:rPr lang="en-US" dirty="0">
                          <a:solidFill>
                            <a:srgbClr val="C00000"/>
                          </a:solidFill>
                        </a:rPr>
                        <a:t>Open</a:t>
                      </a:r>
                    </a:p>
                  </a:txBody>
                  <a:tcPr>
                    <a:solidFill>
                      <a:schemeClr val="accent6">
                        <a:lumMod val="40000"/>
                        <a:lumOff val="60000"/>
                      </a:schemeClr>
                    </a:solidFill>
                  </a:tcPr>
                </a:tc>
                <a:tc>
                  <a:txBody>
                    <a:bodyPr/>
                    <a:lstStyle/>
                    <a:p>
                      <a:pPr algn="ctr"/>
                      <a:r>
                        <a:rPr lang="en-US" dirty="0">
                          <a:solidFill>
                            <a:srgbClr val="C00000"/>
                          </a:solidFill>
                        </a:rPr>
                        <a:t>High</a:t>
                      </a:r>
                    </a:p>
                  </a:txBody>
                  <a:tcPr>
                    <a:solidFill>
                      <a:schemeClr val="accent6">
                        <a:lumMod val="40000"/>
                        <a:lumOff val="60000"/>
                      </a:schemeClr>
                    </a:solidFill>
                  </a:tcPr>
                </a:tc>
                <a:tc>
                  <a:txBody>
                    <a:bodyPr/>
                    <a:lstStyle/>
                    <a:p>
                      <a:pPr algn="ctr"/>
                      <a:r>
                        <a:rPr lang="en-US" dirty="0">
                          <a:solidFill>
                            <a:srgbClr val="C00000"/>
                          </a:solidFill>
                        </a:rPr>
                        <a:t>Low</a:t>
                      </a:r>
                    </a:p>
                  </a:txBody>
                  <a:tcPr>
                    <a:solidFill>
                      <a:schemeClr val="accent6">
                        <a:lumMod val="40000"/>
                        <a:lumOff val="60000"/>
                      </a:schemeClr>
                    </a:solidFill>
                  </a:tcPr>
                </a:tc>
                <a:tc>
                  <a:txBody>
                    <a:bodyPr/>
                    <a:lstStyle/>
                    <a:p>
                      <a:pPr algn="ctr"/>
                      <a:r>
                        <a:rPr lang="en-US" dirty="0">
                          <a:solidFill>
                            <a:srgbClr val="C00000"/>
                          </a:solidFill>
                        </a:rPr>
                        <a:t>Close</a:t>
                      </a:r>
                    </a:p>
                  </a:txBody>
                  <a:tcPr>
                    <a:solidFill>
                      <a:schemeClr val="accent6">
                        <a:lumMod val="40000"/>
                        <a:lumOff val="60000"/>
                      </a:schemeClr>
                    </a:solidFill>
                  </a:tcPr>
                </a:tc>
                <a:extLst>
                  <a:ext uri="{0D108BD9-81ED-4DB2-BD59-A6C34878D82A}">
                    <a16:rowId xmlns:a16="http://schemas.microsoft.com/office/drawing/2014/main" val="43075381"/>
                  </a:ext>
                </a:extLst>
              </a:tr>
            </a:tbl>
          </a:graphicData>
        </a:graphic>
      </p:graphicFrame>
      <p:sp>
        <p:nvSpPr>
          <p:cNvPr id="22" name="Arrow: Right 21">
            <a:extLst>
              <a:ext uri="{FF2B5EF4-FFF2-40B4-BE49-F238E27FC236}">
                <a16:creationId xmlns:a16="http://schemas.microsoft.com/office/drawing/2014/main" id="{D7CFE54C-677E-F20A-17C7-4320BAA15915}"/>
              </a:ext>
            </a:extLst>
          </p:cNvPr>
          <p:cNvSpPr/>
          <p:nvPr/>
        </p:nvSpPr>
        <p:spPr>
          <a:xfrm>
            <a:off x="4894730" y="6039738"/>
            <a:ext cx="903642" cy="280192"/>
          </a:xfrm>
          <a:prstGeom prst="rightArrow">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3" name="Table 22">
            <a:extLst>
              <a:ext uri="{FF2B5EF4-FFF2-40B4-BE49-F238E27FC236}">
                <a16:creationId xmlns:a16="http://schemas.microsoft.com/office/drawing/2014/main" id="{F8FF21DA-80FD-B50B-D1EA-42E7743149E7}"/>
              </a:ext>
            </a:extLst>
          </p:cNvPr>
          <p:cNvGraphicFramePr>
            <a:graphicFrameLocks noGrp="1"/>
          </p:cNvGraphicFramePr>
          <p:nvPr>
            <p:extLst>
              <p:ext uri="{D42A27DB-BD31-4B8C-83A1-F6EECF244321}">
                <p14:modId xmlns:p14="http://schemas.microsoft.com/office/powerpoint/2010/main" val="3133676724"/>
              </p:ext>
            </p:extLst>
          </p:nvPr>
        </p:nvGraphicFramePr>
        <p:xfrm>
          <a:off x="6105457" y="5994414"/>
          <a:ext cx="2282266" cy="370840"/>
        </p:xfrm>
        <a:graphic>
          <a:graphicData uri="http://schemas.openxmlformats.org/drawingml/2006/table">
            <a:tbl>
              <a:tblPr firstRow="1" bandRow="1">
                <a:tableStyleId>{5C22544A-7EE6-4342-B048-85BDC9FD1C3A}</a:tableStyleId>
              </a:tblPr>
              <a:tblGrid>
                <a:gridCol w="1141133">
                  <a:extLst>
                    <a:ext uri="{9D8B030D-6E8A-4147-A177-3AD203B41FA5}">
                      <a16:colId xmlns:a16="http://schemas.microsoft.com/office/drawing/2014/main" val="1598427527"/>
                    </a:ext>
                  </a:extLst>
                </a:gridCol>
                <a:gridCol w="1141133">
                  <a:extLst>
                    <a:ext uri="{9D8B030D-6E8A-4147-A177-3AD203B41FA5}">
                      <a16:colId xmlns:a16="http://schemas.microsoft.com/office/drawing/2014/main" val="1304356240"/>
                    </a:ext>
                  </a:extLst>
                </a:gridCol>
              </a:tblGrid>
              <a:tr h="370840">
                <a:tc>
                  <a:txBody>
                    <a:bodyPr/>
                    <a:lstStyle/>
                    <a:p>
                      <a:r>
                        <a:rPr lang="en-US" dirty="0">
                          <a:solidFill>
                            <a:srgbClr val="C00000"/>
                          </a:solidFill>
                        </a:rPr>
                        <a:t>Date</a:t>
                      </a:r>
                    </a:p>
                  </a:txBody>
                  <a:tcPr>
                    <a:solidFill>
                      <a:schemeClr val="accent6">
                        <a:lumMod val="40000"/>
                        <a:lumOff val="60000"/>
                      </a:schemeClr>
                    </a:solidFill>
                  </a:tcPr>
                </a:tc>
                <a:tc>
                  <a:txBody>
                    <a:bodyPr/>
                    <a:lstStyle/>
                    <a:p>
                      <a:r>
                        <a:rPr lang="en-US" dirty="0" err="1">
                          <a:solidFill>
                            <a:srgbClr val="C00000"/>
                          </a:solidFill>
                        </a:rPr>
                        <a:t>Daodong</a:t>
                      </a:r>
                      <a:endParaRPr lang="en-US" dirty="0">
                        <a:solidFill>
                          <a:srgbClr val="C00000"/>
                        </a:solidFill>
                      </a:endParaRPr>
                    </a:p>
                  </a:txBody>
                  <a:tcPr>
                    <a:solidFill>
                      <a:schemeClr val="accent6">
                        <a:lumMod val="40000"/>
                        <a:lumOff val="60000"/>
                      </a:schemeClr>
                    </a:solidFill>
                  </a:tcPr>
                </a:tc>
                <a:extLst>
                  <a:ext uri="{0D108BD9-81ED-4DB2-BD59-A6C34878D82A}">
                    <a16:rowId xmlns:a16="http://schemas.microsoft.com/office/drawing/2014/main" val="3730954284"/>
                  </a:ext>
                </a:extLst>
              </a:tr>
            </a:tbl>
          </a:graphicData>
        </a:graphic>
      </p:graphicFrame>
    </p:spTree>
    <p:extLst>
      <p:ext uri="{BB962C8B-B14F-4D97-AF65-F5344CB8AC3E}">
        <p14:creationId xmlns:p14="http://schemas.microsoft.com/office/powerpoint/2010/main" val="365149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ppt_x"/>
                                          </p:val>
                                        </p:tav>
                                        <p:tav tm="100000">
                                          <p:val>
                                            <p:strVal val="#ppt_x"/>
                                          </p:val>
                                        </p:tav>
                                      </p:tavLst>
                                    </p:anim>
                                    <p:anim calcmode="lin" valueType="num">
                                      <p:cBhvr additive="base">
                                        <p:cTn id="40" dur="500" fill="hold"/>
                                        <p:tgtEl>
                                          <p:spTgt spid="2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0" grpId="0" animBg="1"/>
      <p:bldP spid="19" grpId="0"/>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8894F-CC08-56F0-32AB-FFC93FA39EE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A37A8F-F61A-6B9E-9F56-2BC1C244AC7F}"/>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6" name="Title 1">
            <a:extLst>
              <a:ext uri="{FF2B5EF4-FFF2-40B4-BE49-F238E27FC236}">
                <a16:creationId xmlns:a16="http://schemas.microsoft.com/office/drawing/2014/main" id="{82C9A575-713F-8706-E9B7-A7B8E423F03D}"/>
              </a:ext>
            </a:extLst>
          </p:cNvPr>
          <p:cNvSpPr txBox="1">
            <a:spLocks/>
          </p:cNvSpPr>
          <p:nvPr/>
        </p:nvSpPr>
        <p:spPr>
          <a:xfrm>
            <a:off x="235077" y="80407"/>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II: Xây dựng và tính toán thông số mạng</a:t>
            </a:r>
            <a:endParaRPr lang="en-US" dirty="0"/>
          </a:p>
        </p:txBody>
      </p:sp>
      <p:pic>
        <p:nvPicPr>
          <p:cNvPr id="8" name="Picture 7">
            <a:extLst>
              <a:ext uri="{FF2B5EF4-FFF2-40B4-BE49-F238E27FC236}">
                <a16:creationId xmlns:a16="http://schemas.microsoft.com/office/drawing/2014/main" id="{5F0C2488-52D4-0454-7530-A4EDD9FEA19B}"/>
              </a:ext>
            </a:extLst>
          </p:cNvPr>
          <p:cNvPicPr>
            <a:picLocks noChangeAspect="1"/>
          </p:cNvPicPr>
          <p:nvPr/>
        </p:nvPicPr>
        <p:blipFill>
          <a:blip r:embed="rId3"/>
          <a:stretch>
            <a:fillRect/>
          </a:stretch>
        </p:blipFill>
        <p:spPr>
          <a:xfrm>
            <a:off x="2019667" y="1329526"/>
            <a:ext cx="2841610" cy="2222609"/>
          </a:xfrm>
          <a:prstGeom prst="rect">
            <a:avLst/>
          </a:prstGeom>
        </p:spPr>
      </p:pic>
      <p:pic>
        <p:nvPicPr>
          <p:cNvPr id="10" name="Picture 9">
            <a:extLst>
              <a:ext uri="{FF2B5EF4-FFF2-40B4-BE49-F238E27FC236}">
                <a16:creationId xmlns:a16="http://schemas.microsoft.com/office/drawing/2014/main" id="{07826031-CA1D-E1F6-0E8B-36CDA27E47A4}"/>
              </a:ext>
            </a:extLst>
          </p:cNvPr>
          <p:cNvPicPr>
            <a:picLocks noChangeAspect="1"/>
          </p:cNvPicPr>
          <p:nvPr/>
        </p:nvPicPr>
        <p:blipFill>
          <a:blip r:embed="rId4"/>
          <a:stretch>
            <a:fillRect/>
          </a:stretch>
        </p:blipFill>
        <p:spPr>
          <a:xfrm>
            <a:off x="5442961" y="1210472"/>
            <a:ext cx="2848843" cy="2341663"/>
          </a:xfrm>
          <a:prstGeom prst="rect">
            <a:avLst/>
          </a:prstGeom>
        </p:spPr>
      </p:pic>
      <p:pic>
        <p:nvPicPr>
          <p:cNvPr id="12" name="Picture 11">
            <a:extLst>
              <a:ext uri="{FF2B5EF4-FFF2-40B4-BE49-F238E27FC236}">
                <a16:creationId xmlns:a16="http://schemas.microsoft.com/office/drawing/2014/main" id="{DCF09B86-43CC-76E5-1E83-407604ED952E}"/>
              </a:ext>
            </a:extLst>
          </p:cNvPr>
          <p:cNvPicPr>
            <a:picLocks noChangeAspect="1"/>
          </p:cNvPicPr>
          <p:nvPr/>
        </p:nvPicPr>
        <p:blipFill>
          <a:blip r:embed="rId5"/>
          <a:stretch>
            <a:fillRect/>
          </a:stretch>
        </p:blipFill>
        <p:spPr>
          <a:xfrm>
            <a:off x="2019667" y="3767918"/>
            <a:ext cx="3099792" cy="2530360"/>
          </a:xfrm>
          <a:prstGeom prst="rect">
            <a:avLst/>
          </a:prstGeom>
        </p:spPr>
      </p:pic>
      <p:pic>
        <p:nvPicPr>
          <p:cNvPr id="14" name="Picture 13">
            <a:extLst>
              <a:ext uri="{FF2B5EF4-FFF2-40B4-BE49-F238E27FC236}">
                <a16:creationId xmlns:a16="http://schemas.microsoft.com/office/drawing/2014/main" id="{E0B21679-ED9F-0E6A-1932-3DE50CEBB426}"/>
              </a:ext>
            </a:extLst>
          </p:cNvPr>
          <p:cNvPicPr>
            <a:picLocks noChangeAspect="1"/>
          </p:cNvPicPr>
          <p:nvPr/>
        </p:nvPicPr>
        <p:blipFill>
          <a:blip r:embed="rId6"/>
          <a:stretch>
            <a:fillRect/>
          </a:stretch>
        </p:blipFill>
        <p:spPr>
          <a:xfrm>
            <a:off x="5442962" y="3679494"/>
            <a:ext cx="3249218" cy="2699538"/>
          </a:xfrm>
          <a:prstGeom prst="rect">
            <a:avLst/>
          </a:prstGeom>
        </p:spPr>
      </p:pic>
      <p:sp>
        <p:nvSpPr>
          <p:cNvPr id="15" name="TextBox 14">
            <a:extLst>
              <a:ext uri="{FF2B5EF4-FFF2-40B4-BE49-F238E27FC236}">
                <a16:creationId xmlns:a16="http://schemas.microsoft.com/office/drawing/2014/main" id="{17A52398-72C3-C3E7-B18D-AF66DCF91BE5}"/>
              </a:ext>
            </a:extLst>
          </p:cNvPr>
          <p:cNvSpPr txBox="1"/>
          <p:nvPr/>
        </p:nvSpPr>
        <p:spPr>
          <a:xfrm>
            <a:off x="239072" y="2228671"/>
            <a:ext cx="1384192" cy="1200329"/>
          </a:xfrm>
          <a:prstGeom prst="rect">
            <a:avLst/>
          </a:prstGeom>
          <a:noFill/>
        </p:spPr>
        <p:txBody>
          <a:bodyPr wrap="square" rtlCol="0">
            <a:spAutoFit/>
          </a:bodyPr>
          <a:lstStyle/>
          <a:p>
            <a:r>
              <a:rPr lang="en-US" dirty="0" err="1"/>
              <a:t>Một</a:t>
            </a:r>
            <a:r>
              <a:rPr lang="en-US" dirty="0"/>
              <a:t> </a:t>
            </a:r>
            <a:r>
              <a:rPr lang="en-US" dirty="0" err="1"/>
              <a:t>vài</a:t>
            </a:r>
            <a:r>
              <a:rPr lang="en-US" dirty="0"/>
              <a:t> </a:t>
            </a:r>
            <a:r>
              <a:rPr lang="en-US" dirty="0" err="1"/>
              <a:t>đồ</a:t>
            </a:r>
            <a:r>
              <a:rPr lang="en-US" dirty="0"/>
              <a:t> </a:t>
            </a:r>
            <a:r>
              <a:rPr lang="en-US" dirty="0" err="1"/>
              <a:t>thị</a:t>
            </a:r>
            <a:r>
              <a:rPr lang="en-US" dirty="0"/>
              <a:t> </a:t>
            </a:r>
            <a:r>
              <a:rPr lang="en-US" dirty="0" err="1"/>
              <a:t>minh</a:t>
            </a:r>
            <a:r>
              <a:rPr lang="en-US" dirty="0"/>
              <a:t> </a:t>
            </a:r>
            <a:r>
              <a:rPr lang="en-US" dirty="0" err="1"/>
              <a:t>họa</a:t>
            </a:r>
            <a:r>
              <a:rPr lang="en-US" dirty="0"/>
              <a:t> </a:t>
            </a:r>
            <a:r>
              <a:rPr lang="en-US" dirty="0" err="1"/>
              <a:t>những</a:t>
            </a:r>
            <a:r>
              <a:rPr lang="en-US" dirty="0"/>
              <a:t> </a:t>
            </a:r>
            <a:r>
              <a:rPr lang="en-US" dirty="0" err="1"/>
              <a:t>hình</a:t>
            </a:r>
            <a:r>
              <a:rPr lang="en-US" dirty="0"/>
              <a:t> </a:t>
            </a:r>
            <a:r>
              <a:rPr lang="en-US" dirty="0" err="1"/>
              <a:t>dạng</a:t>
            </a:r>
            <a:r>
              <a:rPr lang="en-US" dirty="0"/>
              <a:t> </a:t>
            </a:r>
            <a:r>
              <a:rPr lang="en-US" dirty="0" err="1"/>
              <a:t>dữ</a:t>
            </a:r>
            <a:r>
              <a:rPr lang="en-US" dirty="0"/>
              <a:t> </a:t>
            </a:r>
            <a:r>
              <a:rPr lang="en-US" dirty="0" err="1"/>
              <a:t>liệu</a:t>
            </a:r>
            <a:endParaRPr lang="en-US" dirty="0"/>
          </a:p>
        </p:txBody>
      </p:sp>
      <p:sp>
        <p:nvSpPr>
          <p:cNvPr id="16" name="TextBox 15">
            <a:extLst>
              <a:ext uri="{FF2B5EF4-FFF2-40B4-BE49-F238E27FC236}">
                <a16:creationId xmlns:a16="http://schemas.microsoft.com/office/drawing/2014/main" id="{927E0A33-A267-F7F7-1198-543F99B591C9}"/>
              </a:ext>
            </a:extLst>
          </p:cNvPr>
          <p:cNvSpPr txBox="1"/>
          <p:nvPr/>
        </p:nvSpPr>
        <p:spPr>
          <a:xfrm>
            <a:off x="235077" y="4507455"/>
            <a:ext cx="1540806" cy="369332"/>
          </a:xfrm>
          <a:prstGeom prst="rect">
            <a:avLst/>
          </a:prstGeom>
          <a:noFill/>
        </p:spPr>
        <p:txBody>
          <a:bodyPr wrap="none" rtlCol="0">
            <a:spAutoFit/>
          </a:bodyPr>
          <a:lstStyle/>
          <a:p>
            <a:r>
              <a:rPr lang="en-US" dirty="0"/>
              <a:t>11 </a:t>
            </a:r>
            <a:r>
              <a:rPr lang="en-US" dirty="0" err="1"/>
              <a:t>dạng</a:t>
            </a:r>
            <a:r>
              <a:rPr lang="en-US" dirty="0"/>
              <a:t> </a:t>
            </a:r>
            <a:r>
              <a:rPr lang="en-US" dirty="0" err="1"/>
              <a:t>đồ</a:t>
            </a:r>
            <a:r>
              <a:rPr lang="en-US" dirty="0"/>
              <a:t> </a:t>
            </a:r>
            <a:r>
              <a:rPr lang="en-US" dirty="0" err="1"/>
              <a:t>thị</a:t>
            </a:r>
            <a:endParaRPr lang="en-US" dirty="0"/>
          </a:p>
        </p:txBody>
      </p:sp>
    </p:spTree>
    <p:extLst>
      <p:ext uri="{BB962C8B-B14F-4D97-AF65-F5344CB8AC3E}">
        <p14:creationId xmlns:p14="http://schemas.microsoft.com/office/powerpoint/2010/main" val="2203421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F21E2-2A7A-EE7A-B54C-C3D7C4C1D88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FF2C8C-F824-9F35-8612-BF6C562DAF45}"/>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6" name="Title 1">
            <a:extLst>
              <a:ext uri="{FF2B5EF4-FFF2-40B4-BE49-F238E27FC236}">
                <a16:creationId xmlns:a16="http://schemas.microsoft.com/office/drawing/2014/main" id="{510505AE-A3DF-4F84-5B3E-F3059E97C3CC}"/>
              </a:ext>
            </a:extLst>
          </p:cNvPr>
          <p:cNvSpPr txBox="1">
            <a:spLocks/>
          </p:cNvSpPr>
          <p:nvPr/>
        </p:nvSpPr>
        <p:spPr>
          <a:xfrm>
            <a:off x="235077" y="80407"/>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II: Xây dựng và tính toán thông số mạng</a:t>
            </a:r>
            <a:endParaRPr lang="en-US" dirty="0"/>
          </a:p>
        </p:txBody>
      </p:sp>
      <p:pic>
        <p:nvPicPr>
          <p:cNvPr id="4" name="Picture 3" descr="A graph with blue lines and numbers&#10;&#10;AI-generated content may be incorrect.">
            <a:extLst>
              <a:ext uri="{FF2B5EF4-FFF2-40B4-BE49-F238E27FC236}">
                <a16:creationId xmlns:a16="http://schemas.microsoft.com/office/drawing/2014/main" id="{7BEA5E19-76FE-E123-8C8B-EF2B88B7F1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2707"/>
            <a:ext cx="9144000" cy="3918857"/>
          </a:xfrm>
          <a:prstGeom prst="rect">
            <a:avLst/>
          </a:prstGeom>
        </p:spPr>
      </p:pic>
    </p:spTree>
    <p:extLst>
      <p:ext uri="{BB962C8B-B14F-4D97-AF65-F5344CB8AC3E}">
        <p14:creationId xmlns:p14="http://schemas.microsoft.com/office/powerpoint/2010/main" val="3383650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48238-53CA-40A8-D4FF-F77D36C61C4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C28215A-D3B9-00FA-D31B-17ED31082138}"/>
              </a:ext>
            </a:extLst>
          </p:cNvPr>
          <p:cNvSpPr/>
          <p:nvPr/>
        </p:nvSpPr>
        <p:spPr>
          <a:xfrm>
            <a:off x="841972" y="2740937"/>
            <a:ext cx="1783533" cy="491150"/>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3AF6031-6863-529E-81BC-0C85ACDED743}"/>
                  </a:ext>
                </a:extLst>
              </p:cNvPr>
              <p:cNvSpPr txBox="1"/>
              <p:nvPr/>
            </p:nvSpPr>
            <p:spPr>
              <a:xfrm>
                <a:off x="325925" y="1963591"/>
                <a:ext cx="7469109" cy="4189801"/>
              </a:xfrm>
              <a:prstGeom prst="rect">
                <a:avLst/>
              </a:prstGeom>
              <a:noFill/>
            </p:spPr>
            <p:txBody>
              <a:bodyPr wrap="square" rtlCol="0">
                <a:spAutoFit/>
              </a:bodyPr>
              <a:lstStyle/>
              <a:p>
                <a:r>
                  <a:rPr lang="en-US" dirty="0"/>
                  <a:t>Cấu </a:t>
                </a:r>
                <a:r>
                  <a:rPr lang="en-US" dirty="0" err="1"/>
                  <a:t>trúc</a:t>
                </a:r>
                <a:r>
                  <a:rPr lang="en-US" dirty="0"/>
                  <a:t>: 	</a:t>
                </a:r>
              </a:p>
              <a:p>
                <a:r>
                  <a:rPr lang="en-US" dirty="0"/>
                  <a:t>		</a:t>
                </a:r>
                <a:r>
                  <a:rPr lang="en-US" dirty="0" err="1"/>
                  <a:t>Mỗi</a:t>
                </a:r>
                <a:r>
                  <a:rPr lang="en-US" dirty="0"/>
                  <a:t> node </a:t>
                </a:r>
                <a:r>
                  <a:rPr lang="en-US" dirty="0" err="1"/>
                  <a:t>đại</a:t>
                </a:r>
                <a:r>
                  <a:rPr lang="en-US" dirty="0"/>
                  <a:t> </a:t>
                </a:r>
                <a:r>
                  <a:rPr lang="en-US" dirty="0" err="1"/>
                  <a:t>diện</a:t>
                </a:r>
                <a:r>
                  <a:rPr lang="en-US" dirty="0"/>
                  <a:t> </a:t>
                </a:r>
                <a:r>
                  <a:rPr lang="en-US" dirty="0" err="1"/>
                  <a:t>cho</a:t>
                </a:r>
                <a:r>
                  <a:rPr lang="en-US" dirty="0"/>
                  <a:t> </a:t>
                </a:r>
                <a:r>
                  <a:rPr lang="en-US" dirty="0" err="1"/>
                  <a:t>một</a:t>
                </a:r>
                <a:r>
                  <a:rPr lang="en-US" dirty="0"/>
                  <a:t> </a:t>
                </a:r>
                <a:r>
                  <a:rPr lang="en-US" dirty="0" err="1"/>
                  <a:t>điểm</a:t>
                </a:r>
                <a:r>
                  <a:rPr lang="en-US" dirty="0"/>
                  <a:t> </a:t>
                </a:r>
                <a:r>
                  <a:rPr lang="en-US" dirty="0" err="1"/>
                  <a:t>dữ</a:t>
                </a:r>
                <a:r>
                  <a:rPr lang="en-US" dirty="0"/>
                  <a:t> </a:t>
                </a:r>
                <a:r>
                  <a:rPr lang="en-US" dirty="0" err="1"/>
                  <a:t>liệu</a:t>
                </a:r>
                <a:r>
                  <a:rPr lang="en-US" dirty="0"/>
                  <a:t> dao </a:t>
                </a:r>
                <a:r>
                  <a:rPr lang="en-US" dirty="0" err="1"/>
                  <a:t>động</a:t>
                </a:r>
                <a:r>
                  <a:rPr lang="en-US" dirty="0"/>
                  <a:t> Y </a:t>
                </a:r>
                <a:r>
                  <a:rPr lang="en-US" dirty="0" err="1"/>
                  <a:t>tại</a:t>
                </a:r>
                <a:r>
                  <a:rPr lang="en-US" dirty="0"/>
                  <a:t> </a:t>
                </a:r>
                <a:r>
                  <a:rPr lang="en-US" dirty="0" err="1"/>
                  <a:t>một</a:t>
                </a:r>
                <a:r>
                  <a:rPr lang="en-US" dirty="0"/>
                  <a:t> </a:t>
                </a:r>
                <a:r>
                  <a:rPr lang="en-US" dirty="0" err="1"/>
                  <a:t>ngày</a:t>
                </a:r>
                <a:r>
                  <a:rPr lang="en-US" dirty="0"/>
                  <a:t> t	</a:t>
                </a:r>
              </a:p>
              <a:p>
                <a:r>
                  <a:rPr lang="en-US" b="0" dirty="0"/>
                  <a:t>	</a:t>
                </a:r>
                <a14:m>
                  <m:oMath xmlns:m="http://schemas.openxmlformats.org/officeDocument/2006/math">
                    <m:r>
                      <a:rPr lang="en-US" b="0" i="1" smtClean="0">
                        <a:latin typeface="Cambria Math" panose="02040503050406030204" pitchFamily="18" charset="0"/>
                      </a:rPr>
                      <m:t>𝑁𝑜𝑑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 </m:t>
                            </m:r>
                          </m:sub>
                        </m:sSub>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𝑌</m:t>
                        </m:r>
                      </m:e>
                      <m:sub>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r>
                              <a:rPr lang="en-US" i="1">
                                <a:latin typeface="Cambria Math" panose="02040503050406030204" pitchFamily="18" charset="0"/>
                              </a:rPr>
                              <m:t> </m:t>
                            </m:r>
                          </m:sub>
                        </m:sSub>
                      </m:sub>
                    </m:sSub>
                  </m:oMath>
                </a14:m>
                <a:r>
                  <a:rPr lang="en-US" dirty="0"/>
                  <a:t>: Dao </a:t>
                </a:r>
                <a:r>
                  <a:rPr lang="en-US" dirty="0" err="1"/>
                  <a:t>động</a:t>
                </a:r>
                <a:r>
                  <a:rPr lang="en-US" dirty="0"/>
                  <a:t> </a:t>
                </a:r>
                <a:r>
                  <a:rPr lang="en-US" dirty="0" err="1"/>
                  <a:t>tại</a:t>
                </a:r>
                <a:r>
                  <a:rPr lang="en-US" dirty="0"/>
                  <a:t> </a:t>
                </a:r>
                <a:r>
                  <a:rPr lang="en-US" dirty="0" err="1"/>
                  <a:t>ngày</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m:t>
                        </m:r>
                      </m:sub>
                    </m:sSub>
                  </m:oMath>
                </a14:m>
                <a:endParaRPr lang="en-US" dirty="0"/>
              </a:p>
              <a:p>
                <a:r>
                  <a:rPr lang="en-US" dirty="0"/>
                  <a:t>						</a:t>
                </a:r>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 </a:t>
                </a:r>
                <a:r>
                  <a:rPr lang="en-US" dirty="0" err="1"/>
                  <a:t>Ngày</a:t>
                </a:r>
                <a:r>
                  <a:rPr lang="en-US" dirty="0"/>
                  <a:t> </a:t>
                </a:r>
                <a:r>
                  <a:rPr lang="en-US" dirty="0" err="1"/>
                  <a:t>trong</a:t>
                </a:r>
                <a:r>
                  <a:rPr lang="en-US" dirty="0"/>
                  <a:t> </a:t>
                </a:r>
                <a:r>
                  <a:rPr lang="en-US" dirty="0" err="1"/>
                  <a:t>chuôi</a:t>
                </a:r>
                <a:r>
                  <a:rPr lang="en-US" dirty="0"/>
                  <a:t> </a:t>
                </a:r>
                <a:r>
                  <a:rPr lang="en-US" dirty="0" err="1"/>
                  <a:t>thời</a:t>
                </a:r>
                <a:r>
                  <a:rPr lang="en-US" dirty="0"/>
                  <a:t> </a:t>
                </a:r>
                <a:r>
                  <a:rPr lang="en-US" dirty="0" err="1"/>
                  <a:t>gian</a:t>
                </a:r>
                <a:endParaRPr lang="en-US" dirty="0"/>
              </a:p>
              <a:p>
                <a:r>
                  <a:rPr lang="en-US" dirty="0"/>
                  <a:t>		</a:t>
                </a:r>
              </a:p>
              <a:p>
                <a:r>
                  <a:rPr lang="en-US" dirty="0"/>
                  <a:t>		Cạnh </a:t>
                </a:r>
                <a:r>
                  <a:rPr lang="en-US" dirty="0" err="1"/>
                  <a:t>có</a:t>
                </a:r>
                <a:r>
                  <a:rPr lang="en-US" dirty="0"/>
                  <a:t> </a:t>
                </a:r>
                <a:r>
                  <a:rPr lang="en-US" dirty="0" err="1"/>
                  <a:t>hướng</a:t>
                </a:r>
                <a:r>
                  <a:rPr lang="en-US" dirty="0"/>
                  <a:t>, </a:t>
                </a:r>
                <a:r>
                  <a:rPr lang="en-US" dirty="0" err="1"/>
                  <a:t>có</a:t>
                </a:r>
                <a:r>
                  <a:rPr lang="en-US" dirty="0"/>
                  <a:t> </a:t>
                </a:r>
                <a:r>
                  <a:rPr lang="en-US" dirty="0" err="1"/>
                  <a:t>trọng</a:t>
                </a:r>
                <a:r>
                  <a:rPr lang="en-US" dirty="0"/>
                  <a:t> </a:t>
                </a:r>
                <a:r>
                  <a:rPr lang="en-US" dirty="0" err="1"/>
                  <a:t>số</a:t>
                </a:r>
                <a:r>
                  <a:rPr lang="en-US" dirty="0"/>
                  <a:t>. Cạnh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𝑗</m:t>
                        </m:r>
                      </m:sub>
                    </m:sSub>
                  </m:oMath>
                </a14:m>
                <a:r>
                  <a:rPr lang="en-US" dirty="0"/>
                  <a:t> </a:t>
                </a:r>
                <a:r>
                  <a:rPr lang="en-US" dirty="0" err="1"/>
                  <a:t>tồn</a:t>
                </a:r>
                <a:r>
                  <a:rPr lang="en-US" dirty="0"/>
                  <a:t> </a:t>
                </a:r>
                <a:r>
                  <a:rPr lang="en-US" dirty="0" err="1"/>
                  <a:t>tại</a:t>
                </a:r>
                <a:r>
                  <a:rPr lang="en-US" dirty="0"/>
                  <a:t> </a:t>
                </a:r>
                <a:r>
                  <a:rPr lang="en-US" dirty="0" err="1"/>
                  <a:t>nếu</a:t>
                </a:r>
                <a:r>
                  <a:rPr lang="en-US" dirty="0"/>
                  <a:t>:</a:t>
                </a:r>
              </a:p>
              <a:p>
                <a:pPr marL="1657350" lvl="3"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&lt;</m:t>
                    </m:r>
                    <m:r>
                      <a:rPr lang="en-US" b="0" i="1" smtClean="0">
                        <a:latin typeface="Cambria Math" panose="02040503050406030204" pitchFamily="18" charset="0"/>
                      </a:rPr>
                      <m:t>𝑗</m:t>
                    </m:r>
                  </m:oMath>
                </a14:m>
                <a:r>
                  <a:rPr lang="en-US" dirty="0"/>
                  <a:t>  : </a:t>
                </a:r>
                <a:r>
                  <a:rPr lang="en-US" dirty="0" err="1"/>
                  <a:t>tính</a:t>
                </a:r>
                <a:r>
                  <a:rPr lang="en-US" dirty="0"/>
                  <a:t> </a:t>
                </a:r>
                <a:r>
                  <a:rPr lang="en-US" dirty="0" err="1"/>
                  <a:t>theo</a:t>
                </a:r>
                <a:r>
                  <a:rPr lang="en-US" dirty="0"/>
                  <a:t> </a:t>
                </a:r>
                <a:r>
                  <a:rPr lang="en-US" dirty="0" err="1"/>
                  <a:t>ngày</a:t>
                </a:r>
                <a:r>
                  <a:rPr lang="en-US" dirty="0"/>
                  <a:t>, </a:t>
                </a:r>
                <a:r>
                  <a:rPr lang="en-US" dirty="0" err="1"/>
                  <a:t>chỉ</a:t>
                </a:r>
                <a:r>
                  <a:rPr lang="en-US" dirty="0"/>
                  <a:t> </a:t>
                </a:r>
                <a:r>
                  <a:rPr lang="en-US" dirty="0" err="1"/>
                  <a:t>nhìn</a:t>
                </a:r>
                <a:r>
                  <a:rPr lang="en-US" dirty="0"/>
                  <a:t> </a:t>
                </a:r>
                <a:r>
                  <a:rPr lang="en-US" dirty="0" err="1"/>
                  <a:t>về</a:t>
                </a:r>
                <a:r>
                  <a:rPr lang="en-US" dirty="0"/>
                  <a:t> </a:t>
                </a:r>
                <a:r>
                  <a:rPr lang="en-US" dirty="0" err="1"/>
                  <a:t>tương</a:t>
                </a:r>
                <a:r>
                  <a:rPr lang="en-US" dirty="0"/>
                  <a:t> lai.</a:t>
                </a:r>
              </a:p>
              <a:p>
                <a:pPr marL="1657350" lvl="3" indent="-285750">
                  <a:buFont typeface="Arial" panose="020B0604020202020204" pitchFamily="34" charset="0"/>
                  <a:buChar char="•"/>
                </a:pPr>
                <a:r>
                  <a:rPr lang="en-US" dirty="0" err="1"/>
                  <a:t>Giá</a:t>
                </a:r>
                <a:r>
                  <a:rPr lang="en-US" dirty="0"/>
                  <a:t> </a:t>
                </a:r>
                <a:r>
                  <a:rPr lang="en-US" dirty="0" err="1"/>
                  <a:t>trị</a:t>
                </a:r>
                <a:r>
                  <a:rPr lang="en-US" dirty="0"/>
                  <a:t> </a:t>
                </a:r>
                <a:r>
                  <a:rPr lang="en-US" dirty="0" err="1"/>
                  <a:t>trung</a:t>
                </a:r>
                <a:r>
                  <a:rPr lang="en-US" dirty="0"/>
                  <a:t> </a:t>
                </a:r>
                <a:r>
                  <a:rPr lang="en-US" dirty="0" err="1"/>
                  <a:t>gian</a:t>
                </a:r>
                <a:r>
                  <a:rPr lang="en-US" dirty="0"/>
                  <a:t> </a:t>
                </a:r>
                <a:r>
                  <a:rPr lang="en-US" dirty="0" err="1"/>
                  <a:t>giữa</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r>
                      <a:rPr lang="en-US" b="0" i="1" smtClean="0">
                        <a:latin typeface="Cambria Math" panose="02040503050406030204" pitchFamily="18" charset="0"/>
                      </a:rPr>
                      <m:t> &amp;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𝑗</m:t>
                        </m:r>
                      </m:sub>
                    </m:sSub>
                  </m:oMath>
                </a14:m>
                <a:r>
                  <a:rPr lang="en-US" dirty="0"/>
                  <a:t> </a:t>
                </a:r>
                <a:r>
                  <a:rPr lang="en-US" dirty="0" err="1"/>
                  <a:t>không</a:t>
                </a:r>
                <a:r>
                  <a:rPr lang="en-US" dirty="0"/>
                  <a:t> </a:t>
                </a:r>
                <a:r>
                  <a:rPr lang="en-US" dirty="0" err="1"/>
                  <a:t>cao</a:t>
                </a:r>
                <a:r>
                  <a:rPr lang="en-US" dirty="0"/>
                  <a:t> </a:t>
                </a:r>
                <a:r>
                  <a:rPr lang="en-US" dirty="0" err="1"/>
                  <a:t>hơn</a:t>
                </a:r>
                <a:r>
                  <a:rPr lang="en-US" dirty="0"/>
                  <a:t> </a:t>
                </a:r>
                <a:r>
                  <a:rPr lang="en-US" dirty="0" err="1"/>
                  <a:t>giá</a:t>
                </a:r>
                <a:r>
                  <a:rPr lang="en-US" dirty="0"/>
                  <a:t> </a:t>
                </a:r>
                <a:r>
                  <a:rPr lang="en-US" dirty="0" err="1"/>
                  <a:t>trị</a:t>
                </a:r>
                <a:r>
                  <a:rPr lang="en-US" dirty="0"/>
                  <a:t> </a:t>
                </a:r>
                <a:r>
                  <a:rPr lang="en-US" dirty="0" err="1"/>
                  <a:t>của</a:t>
                </a:r>
                <a:r>
                  <a:rPr lang="en-US" dirty="0"/>
                  <a:t> </a:t>
                </a:r>
                <a:r>
                  <a:rPr lang="en-US" dirty="0" err="1"/>
                  <a:t>cả</a:t>
                </a:r>
                <a:r>
                  <a:rPr lang="en-US" dirty="0"/>
                  <a:t> </a:t>
                </a:r>
                <a:r>
                  <a:rPr lang="en-US" dirty="0" err="1"/>
                  <a:t>hai</a:t>
                </a:r>
                <a:r>
                  <a:rPr lang="en-US" dirty="0"/>
                  <a:t> </a:t>
                </a:r>
                <a:r>
                  <a:rPr lang="en-US" dirty="0" err="1"/>
                  <a:t>đầu</a:t>
                </a:r>
                <a:r>
                  <a:rPr lang="en-US" dirty="0"/>
                  <a:t> </a:t>
                </a:r>
                <a:r>
                  <a:rPr lang="en-US" dirty="0" err="1"/>
                  <a:t>mút</a:t>
                </a:r>
                <a:r>
                  <a:rPr lang="en-US" dirty="0"/>
                  <a:t>.</a:t>
                </a:r>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endParaRPr lang="en-US" dirty="0"/>
              </a:p>
              <a:p>
                <a:pPr marL="1657350" lvl="3" indent="-285750">
                  <a:buFont typeface="Arial" panose="020B0604020202020204" pitchFamily="34" charset="0"/>
                  <a:buChar char="•"/>
                </a:pPr>
                <a:r>
                  <a:rPr lang="en-US" dirty="0" err="1"/>
                  <a:t>Trọng</a:t>
                </a:r>
                <a:r>
                  <a:rPr lang="en-US" dirty="0"/>
                  <a:t> </a:t>
                </a:r>
                <a:r>
                  <a:rPr lang="en-US" dirty="0" err="1"/>
                  <a:t>số</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num>
                      <m:den>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den>
                    </m:f>
                    <m:r>
                      <a:rPr lang="en-US" b="0" i="1" smtClean="0">
                        <a:latin typeface="Cambria Math" panose="02040503050406030204" pitchFamily="18" charset="0"/>
                      </a:rPr>
                      <m:t> </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oMath>
                </a14:m>
                <a:r>
                  <a:rPr lang="en-US" dirty="0"/>
                  <a:t> : </a:t>
                </a:r>
                <a:r>
                  <a:rPr lang="en-US" dirty="0" err="1"/>
                  <a:t>là</a:t>
                </a:r>
                <a:r>
                  <a:rPr lang="en-US" dirty="0"/>
                  <a:t> dao </a:t>
                </a:r>
                <a:r>
                  <a:rPr lang="en-US" dirty="0" err="1"/>
                  <a:t>động</a:t>
                </a:r>
                <a:r>
                  <a:rPr lang="en-US" dirty="0"/>
                  <a:t> </a:t>
                </a:r>
                <a:r>
                  <a:rPr lang="en-US" dirty="0" err="1"/>
                  <a:t>tại</a:t>
                </a:r>
                <a:r>
                  <a:rPr lang="en-US" dirty="0"/>
                  <a:t> </a:t>
                </a:r>
                <a:r>
                  <a:rPr lang="en-US" dirty="0" err="1"/>
                  <a:t>ngày</a:t>
                </a:r>
                <a:r>
                  <a:rPr lang="en-US" dirty="0"/>
                  <a:t> </a:t>
                </a:r>
                <a14:m>
                  <m:oMath xmlns:m="http://schemas.openxmlformats.org/officeDocument/2006/math">
                    <m:r>
                      <a:rPr lang="en-US" b="0" i="1" smtClean="0">
                        <a:latin typeface="Cambria Math" panose="02040503050406030204" pitchFamily="18" charset="0"/>
                      </a:rPr>
                      <m:t>𝑖</m:t>
                    </m:r>
                  </m:oMath>
                </a14:m>
                <a:endParaRPr lang="en-US" dirty="0"/>
              </a:p>
              <a:p>
                <a:pPr lvl="5"/>
                <a:r>
                  <a:rPr lang="en-US" dirty="0"/>
                  <a:t>					 </a:t>
                </a:r>
                <a14:m>
                  <m:oMath xmlns:m="http://schemas.openxmlformats.org/officeDocument/2006/math">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oMath>
                </a14:m>
                <a:r>
                  <a:rPr lang="en-US" dirty="0"/>
                  <a:t> : </a:t>
                </a:r>
                <a:r>
                  <a:rPr lang="en-US" dirty="0" err="1"/>
                  <a:t>khoảng</a:t>
                </a:r>
                <a:r>
                  <a:rPr lang="en-US" dirty="0"/>
                  <a:t> </a:t>
                </a:r>
                <a:r>
                  <a:rPr lang="en-US" dirty="0" err="1"/>
                  <a:t>cách</a:t>
                </a:r>
                <a:r>
                  <a:rPr lang="en-US" dirty="0"/>
                  <a:t> </a:t>
                </a:r>
                <a:r>
                  <a:rPr lang="en-US" dirty="0" err="1"/>
                  <a:t>ngày</a:t>
                </a:r>
                <a:r>
                  <a:rPr lang="en-US" dirty="0"/>
                  <a:t>.</a:t>
                </a:r>
              </a:p>
            </p:txBody>
          </p:sp>
        </mc:Choice>
        <mc:Fallback xmlns="">
          <p:sp>
            <p:nvSpPr>
              <p:cNvPr id="9" name="TextBox 8">
                <a:extLst>
                  <a:ext uri="{FF2B5EF4-FFF2-40B4-BE49-F238E27FC236}">
                    <a16:creationId xmlns:a16="http://schemas.microsoft.com/office/drawing/2014/main" id="{D3AF6031-6863-529E-81BC-0C85ACDED743}"/>
                  </a:ext>
                </a:extLst>
              </p:cNvPr>
              <p:cNvSpPr txBox="1">
                <a:spLocks noRot="1" noChangeAspect="1" noMove="1" noResize="1" noEditPoints="1" noAdjustHandles="1" noChangeArrowheads="1" noChangeShapeType="1" noTextEdit="1"/>
              </p:cNvSpPr>
              <p:nvPr/>
            </p:nvSpPr>
            <p:spPr>
              <a:xfrm>
                <a:off x="325925" y="1963591"/>
                <a:ext cx="7469109" cy="4189801"/>
              </a:xfrm>
              <a:prstGeom prst="rect">
                <a:avLst/>
              </a:prstGeom>
              <a:blipFill>
                <a:blip r:embed="rId3"/>
                <a:stretch>
                  <a:fillRect l="-653" t="-728" b="-1456"/>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6195EAB-012C-67E0-0522-757C2F434017}"/>
              </a:ext>
            </a:extLst>
          </p:cNvPr>
          <p:cNvSpPr/>
          <p:nvPr/>
        </p:nvSpPr>
        <p:spPr>
          <a:xfrm>
            <a:off x="3612334" y="4702397"/>
            <a:ext cx="2815627" cy="411395"/>
          </a:xfrm>
          <a:prstGeom prst="rect">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04EEB0C-57AD-19DB-AB3E-22C5E5F9281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6" name="Title 1">
            <a:extLst>
              <a:ext uri="{FF2B5EF4-FFF2-40B4-BE49-F238E27FC236}">
                <a16:creationId xmlns:a16="http://schemas.microsoft.com/office/drawing/2014/main" id="{9E7EDACD-8527-349D-3D47-399E6515F9FC}"/>
              </a:ext>
            </a:extLst>
          </p:cNvPr>
          <p:cNvSpPr txBox="1">
            <a:spLocks/>
          </p:cNvSpPr>
          <p:nvPr/>
        </p:nvSpPr>
        <p:spPr>
          <a:xfrm>
            <a:off x="235077" y="80407"/>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II: Xây dựng và tính toán thông số mạng</a:t>
            </a:r>
            <a:endParaRPr lang="en-US" dirty="0"/>
          </a:p>
        </p:txBody>
      </p:sp>
      <p:sp>
        <p:nvSpPr>
          <p:cNvPr id="5" name="TextBox 4">
            <a:extLst>
              <a:ext uri="{FF2B5EF4-FFF2-40B4-BE49-F238E27FC236}">
                <a16:creationId xmlns:a16="http://schemas.microsoft.com/office/drawing/2014/main" id="{A2870772-CC58-2FBC-CA39-26C120BCD503}"/>
              </a:ext>
            </a:extLst>
          </p:cNvPr>
          <p:cNvSpPr txBox="1"/>
          <p:nvPr/>
        </p:nvSpPr>
        <p:spPr>
          <a:xfrm>
            <a:off x="325925" y="1102662"/>
            <a:ext cx="3083858" cy="369332"/>
          </a:xfrm>
          <a:prstGeom prst="rect">
            <a:avLst/>
          </a:prstGeom>
          <a:noFill/>
        </p:spPr>
        <p:txBody>
          <a:bodyPr wrap="none" rtlCol="0">
            <a:spAutoFit/>
          </a:bodyPr>
          <a:lstStyle/>
          <a:p>
            <a:r>
              <a:rPr lang="en-US" dirty="0" err="1"/>
              <a:t>Chọn</a:t>
            </a:r>
            <a:r>
              <a:rPr lang="en-US" dirty="0"/>
              <a:t> Directed Visibility Graphs</a:t>
            </a:r>
          </a:p>
        </p:txBody>
      </p:sp>
      <p:sp>
        <p:nvSpPr>
          <p:cNvPr id="7" name="TextBox 6">
            <a:extLst>
              <a:ext uri="{FF2B5EF4-FFF2-40B4-BE49-F238E27FC236}">
                <a16:creationId xmlns:a16="http://schemas.microsoft.com/office/drawing/2014/main" id="{756F16DE-40B3-8766-FD9E-F7E24F1ECD3F}"/>
              </a:ext>
            </a:extLst>
          </p:cNvPr>
          <p:cNvSpPr txBox="1"/>
          <p:nvPr/>
        </p:nvSpPr>
        <p:spPr>
          <a:xfrm>
            <a:off x="325925" y="1487434"/>
            <a:ext cx="7586803" cy="369332"/>
          </a:xfrm>
          <a:prstGeom prst="rect">
            <a:avLst/>
          </a:prstGeom>
          <a:noFill/>
        </p:spPr>
        <p:txBody>
          <a:bodyPr wrap="square" rtlCol="0">
            <a:spAutoFit/>
          </a:bodyPr>
          <a:lstStyle/>
          <a:p>
            <a:r>
              <a:rPr lang="en-US" dirty="0" err="1"/>
              <a:t>Vì</a:t>
            </a:r>
            <a:r>
              <a:rPr lang="en-US" dirty="0"/>
              <a:t>: 	</a:t>
            </a:r>
            <a:r>
              <a:rPr lang="en-US" dirty="0" err="1"/>
              <a:t>Diễn</a:t>
            </a:r>
            <a:r>
              <a:rPr lang="en-US" dirty="0"/>
              <a:t> </a:t>
            </a:r>
            <a:r>
              <a:rPr lang="en-US" dirty="0" err="1"/>
              <a:t>tả</a:t>
            </a:r>
            <a:r>
              <a:rPr lang="en-US" dirty="0"/>
              <a:t> </a:t>
            </a:r>
            <a:r>
              <a:rPr lang="en-US" dirty="0" err="1"/>
              <a:t>được</a:t>
            </a:r>
            <a:r>
              <a:rPr lang="en-US" dirty="0"/>
              <a:t> </a:t>
            </a:r>
            <a:r>
              <a:rPr lang="en-US" dirty="0" err="1"/>
              <a:t>hiện</a:t>
            </a:r>
            <a:r>
              <a:rPr lang="en-US" dirty="0"/>
              <a:t> </a:t>
            </a:r>
            <a:r>
              <a:rPr lang="en-US" dirty="0" err="1"/>
              <a:t>tượng</a:t>
            </a:r>
            <a:r>
              <a:rPr lang="en-US" dirty="0"/>
              <a:t> </a:t>
            </a:r>
            <a:r>
              <a:rPr lang="en-US" dirty="0" err="1"/>
              <a:t>gây</a:t>
            </a:r>
            <a:r>
              <a:rPr lang="en-US" dirty="0"/>
              <a:t> </a:t>
            </a:r>
            <a:r>
              <a:rPr lang="en-US" dirty="0" err="1"/>
              <a:t>ảnh</a:t>
            </a:r>
            <a:r>
              <a:rPr lang="en-US" dirty="0"/>
              <a:t> </a:t>
            </a:r>
            <a:r>
              <a:rPr lang="en-US" dirty="0" err="1"/>
              <a:t>hưởng</a:t>
            </a:r>
            <a:r>
              <a:rPr lang="en-US" dirty="0"/>
              <a:t> </a:t>
            </a:r>
            <a:r>
              <a:rPr lang="en-US" dirty="0" err="1"/>
              <a:t>lan</a:t>
            </a:r>
            <a:r>
              <a:rPr lang="en-US" dirty="0"/>
              <a:t> </a:t>
            </a:r>
            <a:r>
              <a:rPr lang="en-US" dirty="0" err="1"/>
              <a:t>truyền</a:t>
            </a:r>
            <a:r>
              <a:rPr lang="en-US" dirty="0"/>
              <a:t> </a:t>
            </a:r>
            <a:r>
              <a:rPr lang="en-US" dirty="0" err="1"/>
              <a:t>trong</a:t>
            </a:r>
            <a:r>
              <a:rPr lang="en-US" dirty="0"/>
              <a:t> </a:t>
            </a:r>
            <a:r>
              <a:rPr lang="en-US" dirty="0" err="1"/>
              <a:t>thời</a:t>
            </a:r>
            <a:r>
              <a:rPr lang="en-US" dirty="0"/>
              <a:t> </a:t>
            </a:r>
            <a:r>
              <a:rPr lang="en-US" dirty="0" err="1"/>
              <a:t>gian</a:t>
            </a:r>
            <a:r>
              <a:rPr lang="en-US" dirty="0"/>
              <a: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08C1EB2-5DC6-F8E1-1F8B-B43948E4E7B3}"/>
                  </a:ext>
                </a:extLst>
              </p:cNvPr>
              <p:cNvSpPr txBox="1"/>
              <p:nvPr/>
            </p:nvSpPr>
            <p:spPr>
              <a:xfrm>
                <a:off x="3571000" y="4692030"/>
                <a:ext cx="2898294" cy="41139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𝑘</m:t>
                          </m:r>
                        </m:sub>
                      </m:sSub>
                      <m:r>
                        <a:rPr lang="en-US" b="0" i="1" smtClean="0">
                          <a:latin typeface="Cambria Math" panose="02040503050406030204" pitchFamily="18" charset="0"/>
                        </a:rPr>
                        <m:t>&lt;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𝑗</m:t>
                                  </m:r>
                                </m:sub>
                              </m:sSub>
                            </m:e>
                          </m:d>
                        </m:e>
                      </m:func>
                      <m:r>
                        <a:rPr lang="en-US" b="0" i="1" smtClean="0">
                          <a:latin typeface="Cambria Math" panose="02040503050406030204" pitchFamily="18" charset="0"/>
                        </a:rPr>
                        <m:t>, </m:t>
                      </m:r>
                      <m:r>
                        <a:rPr lang="en-US" dirty="0" smtClean="0">
                          <a:latin typeface="Cambria Math" panose="02040503050406030204" pitchFamily="18" charset="0"/>
                        </a:rPr>
                        <m:t>∀</m:t>
                      </m:r>
                      <m:r>
                        <m:rPr>
                          <m:sty m:val="p"/>
                        </m:rPr>
                        <a:rPr lang="en-US" b="0" i="0" dirty="0" smtClean="0">
                          <a:latin typeface="Cambria Math" panose="02040503050406030204" pitchFamily="18" charset="0"/>
                        </a:rPr>
                        <m:t>k</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𝑗</m:t>
                      </m:r>
                      <m:r>
                        <a:rPr lang="en-US" b="0" i="1" dirty="0"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408C1EB2-5DC6-F8E1-1F8B-B43948E4E7B3}"/>
                  </a:ext>
                </a:extLst>
              </p:cNvPr>
              <p:cNvSpPr txBox="1">
                <a:spLocks noRot="1" noChangeAspect="1" noMove="1" noResize="1" noEditPoints="1" noAdjustHandles="1" noChangeArrowheads="1" noChangeShapeType="1" noTextEdit="1"/>
              </p:cNvSpPr>
              <p:nvPr/>
            </p:nvSpPr>
            <p:spPr>
              <a:xfrm>
                <a:off x="3571000" y="4692030"/>
                <a:ext cx="2898294" cy="411395"/>
              </a:xfrm>
              <a:prstGeom prst="rect">
                <a:avLst/>
              </a:prstGeom>
              <a:blipFill>
                <a:blip r:embed="rId4"/>
                <a:stretch>
                  <a:fillRect b="-7463"/>
                </a:stretch>
              </a:blipFill>
            </p:spPr>
            <p:txBody>
              <a:bodyPr/>
              <a:lstStyle/>
              <a:p>
                <a:r>
                  <a:rPr lang="en-US">
                    <a:noFill/>
                  </a:rPr>
                  <a:t> </a:t>
                </a:r>
              </a:p>
            </p:txBody>
          </p:sp>
        </mc:Fallback>
      </mc:AlternateContent>
    </p:spTree>
    <p:extLst>
      <p:ext uri="{BB962C8B-B14F-4D97-AF65-F5344CB8AC3E}">
        <p14:creationId xmlns:p14="http://schemas.microsoft.com/office/powerpoint/2010/main" val="3619947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B035D-D684-83C4-7C8A-1749DA0B675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50F86E-58AD-B2BA-B2E8-AFCF87F0AC95}"/>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6" name="Title 1">
            <a:extLst>
              <a:ext uri="{FF2B5EF4-FFF2-40B4-BE49-F238E27FC236}">
                <a16:creationId xmlns:a16="http://schemas.microsoft.com/office/drawing/2014/main" id="{A2D31641-E99F-5799-DE81-C91606D78EFC}"/>
              </a:ext>
            </a:extLst>
          </p:cNvPr>
          <p:cNvSpPr txBox="1">
            <a:spLocks/>
          </p:cNvSpPr>
          <p:nvPr/>
        </p:nvSpPr>
        <p:spPr>
          <a:xfrm>
            <a:off x="235077" y="80407"/>
            <a:ext cx="8673846" cy="451739"/>
          </a:xfrm>
          <a:prstGeom prst="rect">
            <a:avLst/>
          </a:prstGeom>
        </p:spPr>
        <p:txBody>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latin typeface="Times New Roman" panose="02020603050405020304" pitchFamily="18" charset="0"/>
                <a:cs typeface="Times New Roman" panose="02020603050405020304" pitchFamily="18" charset="0"/>
              </a:rPr>
              <a:t>II: Xây dựng và tính toán thông số mạng</a:t>
            </a:r>
            <a:endParaRPr lang="en-US" dirty="0"/>
          </a:p>
        </p:txBody>
      </p:sp>
      <p:pic>
        <p:nvPicPr>
          <p:cNvPr id="7" name="Picture 6" descr="A graph with red dots&#10;&#10;AI-generated content may be incorrect.">
            <a:extLst>
              <a:ext uri="{FF2B5EF4-FFF2-40B4-BE49-F238E27FC236}">
                <a16:creationId xmlns:a16="http://schemas.microsoft.com/office/drawing/2014/main" id="{2E32C41B-9B4D-0B47-004C-38D6FA74F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9571"/>
            <a:ext cx="9144000" cy="3918857"/>
          </a:xfrm>
          <a:prstGeom prst="rect">
            <a:avLst/>
          </a:prstGeom>
        </p:spPr>
      </p:pic>
      <p:cxnSp>
        <p:nvCxnSpPr>
          <p:cNvPr id="9" name="Straight Arrow Connector 8">
            <a:extLst>
              <a:ext uri="{FF2B5EF4-FFF2-40B4-BE49-F238E27FC236}">
                <a16:creationId xmlns:a16="http://schemas.microsoft.com/office/drawing/2014/main" id="{CE44B73D-C1D1-A952-17B5-EB2DF3C0FD1A}"/>
              </a:ext>
            </a:extLst>
          </p:cNvPr>
          <p:cNvCxnSpPr/>
          <p:nvPr/>
        </p:nvCxnSpPr>
        <p:spPr>
          <a:xfrm>
            <a:off x="823865" y="3684760"/>
            <a:ext cx="289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0F74054-1854-4E45-3FD5-41F532B6493E}"/>
              </a:ext>
            </a:extLst>
          </p:cNvPr>
          <p:cNvCxnSpPr/>
          <p:nvPr/>
        </p:nvCxnSpPr>
        <p:spPr>
          <a:xfrm>
            <a:off x="1113576" y="3492375"/>
            <a:ext cx="18650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A7E9C6-6268-72C4-E4C2-2CDD70F21015}"/>
              </a:ext>
            </a:extLst>
          </p:cNvPr>
          <p:cNvCxnSpPr>
            <a:cxnSpLocks/>
          </p:cNvCxnSpPr>
          <p:nvPr/>
        </p:nvCxnSpPr>
        <p:spPr>
          <a:xfrm>
            <a:off x="1095469" y="4055952"/>
            <a:ext cx="271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ACEEAA2-FD61-BF32-44A1-D35579F107F6}"/>
              </a:ext>
            </a:extLst>
          </p:cNvPr>
          <p:cNvCxnSpPr/>
          <p:nvPr/>
        </p:nvCxnSpPr>
        <p:spPr>
          <a:xfrm>
            <a:off x="1095469" y="4001630"/>
            <a:ext cx="543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3E97E25-88F8-9F36-E3ED-0FBBC6838CF7}"/>
              </a:ext>
            </a:extLst>
          </p:cNvPr>
          <p:cNvCxnSpPr/>
          <p:nvPr/>
        </p:nvCxnSpPr>
        <p:spPr>
          <a:xfrm>
            <a:off x="1113576" y="3874883"/>
            <a:ext cx="787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A0F9A5E-BABA-7136-F677-24E0728CCA13}"/>
              </a:ext>
            </a:extLst>
          </p:cNvPr>
          <p:cNvCxnSpPr/>
          <p:nvPr/>
        </p:nvCxnSpPr>
        <p:spPr>
          <a:xfrm>
            <a:off x="1367073" y="4327556"/>
            <a:ext cx="271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DEEC7B-C198-BB5A-2E7A-764AF45FBA9A}"/>
              </a:ext>
            </a:extLst>
          </p:cNvPr>
          <p:cNvCxnSpPr/>
          <p:nvPr/>
        </p:nvCxnSpPr>
        <p:spPr>
          <a:xfrm>
            <a:off x="1638677" y="4200808"/>
            <a:ext cx="2625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66D640-768C-B2A6-6D00-BA5D8D91DB8B}"/>
              </a:ext>
            </a:extLst>
          </p:cNvPr>
          <p:cNvCxnSpPr/>
          <p:nvPr/>
        </p:nvCxnSpPr>
        <p:spPr>
          <a:xfrm>
            <a:off x="1901228" y="3983524"/>
            <a:ext cx="814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8E53FDA-F4E9-74A3-EEDF-15EA2209F63A}"/>
              </a:ext>
            </a:extLst>
          </p:cNvPr>
          <p:cNvCxnSpPr/>
          <p:nvPr/>
        </p:nvCxnSpPr>
        <p:spPr>
          <a:xfrm>
            <a:off x="1901228" y="4055952"/>
            <a:ext cx="525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41C6063-A756-2E4A-D6BE-DF6C064B201E}"/>
              </a:ext>
            </a:extLst>
          </p:cNvPr>
          <p:cNvCxnSpPr/>
          <p:nvPr/>
        </p:nvCxnSpPr>
        <p:spPr>
          <a:xfrm>
            <a:off x="1901228" y="4218914"/>
            <a:ext cx="271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7C7549A-6090-1D37-42A2-6AE4A62D5C17}"/>
              </a:ext>
            </a:extLst>
          </p:cNvPr>
          <p:cNvCxnSpPr>
            <a:cxnSpLocks/>
          </p:cNvCxnSpPr>
          <p:nvPr/>
        </p:nvCxnSpPr>
        <p:spPr>
          <a:xfrm>
            <a:off x="2181885" y="4327556"/>
            <a:ext cx="253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9633999-279E-1063-AC82-FCB5BFB1FCB3}"/>
              </a:ext>
            </a:extLst>
          </p:cNvPr>
          <p:cNvCxnSpPr/>
          <p:nvPr/>
        </p:nvCxnSpPr>
        <p:spPr>
          <a:xfrm>
            <a:off x="2435382" y="4218914"/>
            <a:ext cx="289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C764A51-21FB-FDAB-59D2-63DB4BD45CBD}"/>
              </a:ext>
            </a:extLst>
          </p:cNvPr>
          <p:cNvCxnSpPr/>
          <p:nvPr/>
        </p:nvCxnSpPr>
        <p:spPr>
          <a:xfrm>
            <a:off x="2725093" y="4119327"/>
            <a:ext cx="2534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B111AB2-8029-389C-5490-A4C1B3A846C0}"/>
              </a:ext>
            </a:extLst>
          </p:cNvPr>
          <p:cNvCxnSpPr/>
          <p:nvPr/>
        </p:nvCxnSpPr>
        <p:spPr>
          <a:xfrm>
            <a:off x="2978590" y="3078178"/>
            <a:ext cx="43366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36C7F53-C69C-CCA8-7647-926F27B09531}"/>
              </a:ext>
            </a:extLst>
          </p:cNvPr>
          <p:cNvCxnSpPr/>
          <p:nvPr/>
        </p:nvCxnSpPr>
        <p:spPr>
          <a:xfrm>
            <a:off x="2978590" y="3684760"/>
            <a:ext cx="2625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A7E87D5-1DE1-FB5C-5CBD-D7B701532CEE}"/>
              </a:ext>
            </a:extLst>
          </p:cNvPr>
          <p:cNvCxnSpPr/>
          <p:nvPr/>
        </p:nvCxnSpPr>
        <p:spPr>
          <a:xfrm>
            <a:off x="3241141" y="3784349"/>
            <a:ext cx="13308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6981E54-8049-B1E1-BE4A-D0CA23598672}"/>
              </a:ext>
            </a:extLst>
          </p:cNvPr>
          <p:cNvCxnSpPr/>
          <p:nvPr/>
        </p:nvCxnSpPr>
        <p:spPr>
          <a:xfrm>
            <a:off x="3241141" y="3874883"/>
            <a:ext cx="262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9DD2F7D-A6AA-DBD8-5EA6-A0CE38C98490}"/>
              </a:ext>
            </a:extLst>
          </p:cNvPr>
          <p:cNvCxnSpPr>
            <a:cxnSpLocks/>
          </p:cNvCxnSpPr>
          <p:nvPr/>
        </p:nvCxnSpPr>
        <p:spPr>
          <a:xfrm>
            <a:off x="3512744" y="4001630"/>
            <a:ext cx="10683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93DF49E-2296-0EF0-C1B4-A3C0252858C4}"/>
              </a:ext>
            </a:extLst>
          </p:cNvPr>
          <p:cNvCxnSpPr/>
          <p:nvPr/>
        </p:nvCxnSpPr>
        <p:spPr>
          <a:xfrm>
            <a:off x="3512744" y="4200808"/>
            <a:ext cx="534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15192D9-34F4-0471-01AF-9A90B90E4B3D}"/>
              </a:ext>
            </a:extLst>
          </p:cNvPr>
          <p:cNvCxnSpPr/>
          <p:nvPr/>
        </p:nvCxnSpPr>
        <p:spPr>
          <a:xfrm>
            <a:off x="3512744" y="4327556"/>
            <a:ext cx="2987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504C835-7ECB-CE91-582B-001E28B7E06B}"/>
              </a:ext>
            </a:extLst>
          </p:cNvPr>
          <p:cNvCxnSpPr/>
          <p:nvPr/>
        </p:nvCxnSpPr>
        <p:spPr>
          <a:xfrm>
            <a:off x="4065005" y="4200808"/>
            <a:ext cx="5341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8073776-AA23-1E83-A829-07A5578238EB}"/>
              </a:ext>
            </a:extLst>
          </p:cNvPr>
          <p:cNvCxnSpPr/>
          <p:nvPr/>
        </p:nvCxnSpPr>
        <p:spPr>
          <a:xfrm>
            <a:off x="4065005" y="4409038"/>
            <a:ext cx="27160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25F6F8A-B82F-E587-640A-EFAAED2835C8}"/>
              </a:ext>
            </a:extLst>
          </p:cNvPr>
          <p:cNvCxnSpPr/>
          <p:nvPr/>
        </p:nvCxnSpPr>
        <p:spPr>
          <a:xfrm>
            <a:off x="4599159" y="3838671"/>
            <a:ext cx="1901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4468DA2-309B-81C7-F8F9-419F8F7E8DC6}"/>
              </a:ext>
            </a:extLst>
          </p:cNvPr>
          <p:cNvCxnSpPr/>
          <p:nvPr/>
        </p:nvCxnSpPr>
        <p:spPr>
          <a:xfrm>
            <a:off x="4599159" y="3911095"/>
            <a:ext cx="13761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9BA537C-860D-5D77-02C7-73A7F0C12EA7}"/>
              </a:ext>
            </a:extLst>
          </p:cNvPr>
          <p:cNvCxnSpPr/>
          <p:nvPr/>
        </p:nvCxnSpPr>
        <p:spPr>
          <a:xfrm>
            <a:off x="4599159" y="4055952"/>
            <a:ext cx="1077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CD79834-3CEC-F212-68C6-2F50C653E7EC}"/>
              </a:ext>
            </a:extLst>
          </p:cNvPr>
          <p:cNvCxnSpPr/>
          <p:nvPr/>
        </p:nvCxnSpPr>
        <p:spPr>
          <a:xfrm>
            <a:off x="4599159" y="4164596"/>
            <a:ext cx="5341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F1193F4-81B5-DF2F-31BF-E24BC773C320}"/>
              </a:ext>
            </a:extLst>
          </p:cNvPr>
          <p:cNvCxnSpPr/>
          <p:nvPr/>
        </p:nvCxnSpPr>
        <p:spPr>
          <a:xfrm>
            <a:off x="4599159" y="4409038"/>
            <a:ext cx="262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F8F9E28-B7A1-97AC-45BC-980167F5C902}"/>
              </a:ext>
            </a:extLst>
          </p:cNvPr>
          <p:cNvCxnSpPr/>
          <p:nvPr/>
        </p:nvCxnSpPr>
        <p:spPr>
          <a:xfrm>
            <a:off x="4861711" y="4526733"/>
            <a:ext cx="271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FE9BAC5-BEB7-1F43-942E-C9F65C6A0072}"/>
              </a:ext>
            </a:extLst>
          </p:cNvPr>
          <p:cNvCxnSpPr/>
          <p:nvPr/>
        </p:nvCxnSpPr>
        <p:spPr>
          <a:xfrm>
            <a:off x="5133315" y="4409038"/>
            <a:ext cx="3078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319A9FB-7B3D-F79D-9EBC-B9B8398F55EE}"/>
              </a:ext>
            </a:extLst>
          </p:cNvPr>
          <p:cNvCxnSpPr/>
          <p:nvPr/>
        </p:nvCxnSpPr>
        <p:spPr>
          <a:xfrm>
            <a:off x="5151421" y="4191755"/>
            <a:ext cx="543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09901EC-A476-7E60-FBAD-D999F7A98DC4}"/>
              </a:ext>
            </a:extLst>
          </p:cNvPr>
          <p:cNvCxnSpPr>
            <a:cxnSpLocks/>
          </p:cNvCxnSpPr>
          <p:nvPr/>
        </p:nvCxnSpPr>
        <p:spPr>
          <a:xfrm>
            <a:off x="5432080" y="4599160"/>
            <a:ext cx="2534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352E534-F80B-A1AE-5BA1-B46A2D5925AE}"/>
              </a:ext>
            </a:extLst>
          </p:cNvPr>
          <p:cNvCxnSpPr/>
          <p:nvPr/>
        </p:nvCxnSpPr>
        <p:spPr>
          <a:xfrm>
            <a:off x="5685576" y="4409038"/>
            <a:ext cx="2897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E46C1CD-26C4-72C0-0CB0-F11EFA6EC492}"/>
              </a:ext>
            </a:extLst>
          </p:cNvPr>
          <p:cNvCxnSpPr/>
          <p:nvPr/>
        </p:nvCxnSpPr>
        <p:spPr>
          <a:xfrm>
            <a:off x="5975287" y="4119327"/>
            <a:ext cx="5251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EB695FA7-6C0A-7364-BC78-4F1FA3F7D6D8}"/>
              </a:ext>
            </a:extLst>
          </p:cNvPr>
          <p:cNvCxnSpPr/>
          <p:nvPr/>
        </p:nvCxnSpPr>
        <p:spPr>
          <a:xfrm>
            <a:off x="5975287" y="4671588"/>
            <a:ext cx="2444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733197D-C049-2824-4574-3CB9BFD936B1}"/>
              </a:ext>
            </a:extLst>
          </p:cNvPr>
          <p:cNvCxnSpPr/>
          <p:nvPr/>
        </p:nvCxnSpPr>
        <p:spPr>
          <a:xfrm>
            <a:off x="6219731" y="4526733"/>
            <a:ext cx="280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43292B6-88D7-5ECC-65ED-917F7569572A}"/>
              </a:ext>
            </a:extLst>
          </p:cNvPr>
          <p:cNvCxnSpPr/>
          <p:nvPr/>
        </p:nvCxnSpPr>
        <p:spPr>
          <a:xfrm>
            <a:off x="6500388" y="4327556"/>
            <a:ext cx="280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D369AA8-3F98-59C8-B320-DF44E84E8AD0}"/>
              </a:ext>
            </a:extLst>
          </p:cNvPr>
          <p:cNvCxnSpPr/>
          <p:nvPr/>
        </p:nvCxnSpPr>
        <p:spPr>
          <a:xfrm>
            <a:off x="6500388" y="4055952"/>
            <a:ext cx="543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D1AA98F-2037-872E-BEA0-2AEA20428866}"/>
              </a:ext>
            </a:extLst>
          </p:cNvPr>
          <p:cNvCxnSpPr/>
          <p:nvPr/>
        </p:nvCxnSpPr>
        <p:spPr>
          <a:xfrm>
            <a:off x="7043596" y="4327556"/>
            <a:ext cx="271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F16643B-F465-73E9-1C57-DB7F8BB2B46C}"/>
              </a:ext>
            </a:extLst>
          </p:cNvPr>
          <p:cNvCxnSpPr/>
          <p:nvPr/>
        </p:nvCxnSpPr>
        <p:spPr>
          <a:xfrm>
            <a:off x="7315200" y="3241141"/>
            <a:ext cx="8057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6DB33D70-DAC0-F6CF-460A-3056D5B05094}"/>
              </a:ext>
            </a:extLst>
          </p:cNvPr>
          <p:cNvCxnSpPr/>
          <p:nvPr/>
        </p:nvCxnSpPr>
        <p:spPr>
          <a:xfrm>
            <a:off x="7315200" y="4599160"/>
            <a:ext cx="262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F1B733B-9D08-5632-E0C5-14EB90D8474F}"/>
              </a:ext>
            </a:extLst>
          </p:cNvPr>
          <p:cNvCxnSpPr/>
          <p:nvPr/>
        </p:nvCxnSpPr>
        <p:spPr>
          <a:xfrm>
            <a:off x="7577750" y="4526733"/>
            <a:ext cx="2806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FA53B19B-DDAE-5402-3959-F679CE441DF2}"/>
              </a:ext>
            </a:extLst>
          </p:cNvPr>
          <p:cNvCxnSpPr/>
          <p:nvPr/>
        </p:nvCxnSpPr>
        <p:spPr>
          <a:xfrm>
            <a:off x="7577750" y="4327556"/>
            <a:ext cx="543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4DB861B-53E8-6D9A-8EBA-379A8E7636FF}"/>
              </a:ext>
            </a:extLst>
          </p:cNvPr>
          <p:cNvCxnSpPr/>
          <p:nvPr/>
        </p:nvCxnSpPr>
        <p:spPr>
          <a:xfrm>
            <a:off x="8120958" y="4599160"/>
            <a:ext cx="2625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B0E467E-1622-1D43-F9FF-0B2676EC1260}"/>
              </a:ext>
            </a:extLst>
          </p:cNvPr>
          <p:cNvCxnSpPr/>
          <p:nvPr/>
        </p:nvCxnSpPr>
        <p:spPr>
          <a:xfrm>
            <a:off x="8120958" y="3720978"/>
            <a:ext cx="5341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01B1744-C362-575D-F6C5-6BD7D56452F3}"/>
              </a:ext>
            </a:extLst>
          </p:cNvPr>
          <p:cNvCxnSpPr/>
          <p:nvPr/>
        </p:nvCxnSpPr>
        <p:spPr>
          <a:xfrm>
            <a:off x="8383509" y="4409038"/>
            <a:ext cx="271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B8EC067-D72D-9992-694F-AB845AEF4720}"/>
              </a:ext>
            </a:extLst>
          </p:cNvPr>
          <p:cNvSpPr txBox="1"/>
          <p:nvPr/>
        </p:nvSpPr>
        <p:spPr>
          <a:xfrm>
            <a:off x="2063921" y="5488014"/>
            <a:ext cx="5867184" cy="369332"/>
          </a:xfrm>
          <a:prstGeom prst="rect">
            <a:avLst/>
          </a:prstGeom>
          <a:noFill/>
        </p:spPr>
        <p:txBody>
          <a:bodyPr wrap="none" rtlCol="0">
            <a:spAutoFit/>
          </a:bodyPr>
          <a:lstStyle/>
          <a:p>
            <a:r>
              <a:rPr lang="en-US" dirty="0" err="1"/>
              <a:t>Xây</a:t>
            </a:r>
            <a:r>
              <a:rPr lang="en-US" dirty="0"/>
              <a:t> </a:t>
            </a:r>
            <a:r>
              <a:rPr lang="en-US" dirty="0" err="1"/>
              <a:t>dựng</a:t>
            </a:r>
            <a:r>
              <a:rPr lang="en-US" dirty="0"/>
              <a:t> </a:t>
            </a:r>
            <a:r>
              <a:rPr lang="en-US" dirty="0" err="1"/>
              <a:t>mạng</a:t>
            </a:r>
            <a:r>
              <a:rPr lang="en-US" dirty="0"/>
              <a:t> </a:t>
            </a:r>
            <a:r>
              <a:rPr lang="en-US" dirty="0" err="1"/>
              <a:t>theo</a:t>
            </a:r>
            <a:r>
              <a:rPr lang="en-US" dirty="0"/>
              <a:t> </a:t>
            </a:r>
            <a:r>
              <a:rPr lang="en-US" dirty="0" err="1"/>
              <a:t>phương</a:t>
            </a:r>
            <a:r>
              <a:rPr lang="en-US" dirty="0"/>
              <a:t> </a:t>
            </a:r>
            <a:r>
              <a:rPr lang="en-US" dirty="0" err="1"/>
              <a:t>pháp</a:t>
            </a:r>
            <a:r>
              <a:rPr lang="en-US" dirty="0"/>
              <a:t> Directed Visibility Graphs</a:t>
            </a:r>
          </a:p>
        </p:txBody>
      </p:sp>
      <p:cxnSp>
        <p:nvCxnSpPr>
          <p:cNvPr id="4" name="Straight Arrow Connector 3">
            <a:extLst>
              <a:ext uri="{FF2B5EF4-FFF2-40B4-BE49-F238E27FC236}">
                <a16:creationId xmlns:a16="http://schemas.microsoft.com/office/drawing/2014/main" id="{3C43BD22-BEC1-4320-8508-E2A79D1B376A}"/>
              </a:ext>
            </a:extLst>
          </p:cNvPr>
          <p:cNvCxnSpPr/>
          <p:nvPr/>
        </p:nvCxnSpPr>
        <p:spPr>
          <a:xfrm>
            <a:off x="1901228" y="3911095"/>
            <a:ext cx="10773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8613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825</TotalTime>
  <Words>4005</Words>
  <Application>Microsoft Macintosh PowerPoint</Application>
  <PresentationFormat>On-screen Show (4:3)</PresentationFormat>
  <Paragraphs>232</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Cambria Math</vt:lpstr>
      <vt:lpstr>Lato</vt:lpstr>
      <vt:lpstr>Segoe UI</vt:lpstr>
      <vt:lpstr>Symbol</vt:lpstr>
      <vt:lpstr>Times New Roman</vt:lpstr>
      <vt:lpstr>Office Theme</vt:lpstr>
      <vt:lpstr>PowerPoint Presentation</vt:lpstr>
      <vt:lpstr>PowerPoint Presentation</vt:lpstr>
      <vt:lpstr>Tổng quan:</vt:lpstr>
      <vt:lpstr>I: Giới thiệu đề tài </vt:lpstr>
      <vt:lpstr>II: Xây dựng và tính toán thông số mạng</vt:lpstr>
      <vt:lpstr>PowerPoint Presentation</vt:lpstr>
      <vt:lpstr>PowerPoint Presentation</vt:lpstr>
      <vt:lpstr>PowerPoint Presentation</vt:lpstr>
      <vt:lpstr>PowerPoint Presentation</vt:lpstr>
      <vt:lpstr>II: Xây dựng và tính toán thông số mạng</vt:lpstr>
      <vt:lpstr>II: Xây dựng và tính toán thông số mạng</vt:lpstr>
      <vt:lpstr>II: Xây dựng và tính toán thông số mạng</vt:lpstr>
      <vt:lpstr>II: Xây dựng và tính toán thông số mạng</vt:lpstr>
      <vt:lpstr>II: Xây dựng và tính toán thông số mạng</vt:lpstr>
      <vt:lpstr>II: Xây dựng và tính toán thông số mạng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Microsoft Office User</cp:lastModifiedBy>
  <cp:revision>30</cp:revision>
  <dcterms:created xsi:type="dcterms:W3CDTF">2021-05-28T04:32:29Z</dcterms:created>
  <dcterms:modified xsi:type="dcterms:W3CDTF">2025-08-11T14:52:35Z</dcterms:modified>
</cp:coreProperties>
</file>